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howSpecialPlsOnTitleSld="0" embedTrueTypeFonts="1" autoCompressPictures="0">
  <p:sldMasterIdLst>
    <p:sldMasterId id="2147483660" r:id="rId4"/>
  </p:sldMasterIdLst>
  <p:notesMasterIdLst>
    <p:notesMasterId r:id="rId46"/>
  </p:notesMasterIdLst>
  <p:sldIdLst>
    <p:sldId id="1025" r:id="rId5"/>
    <p:sldId id="258" r:id="rId6"/>
    <p:sldId id="419" r:id="rId7"/>
    <p:sldId id="416" r:id="rId8"/>
    <p:sldId id="1021" r:id="rId9"/>
    <p:sldId id="404" r:id="rId10"/>
    <p:sldId id="978" r:id="rId11"/>
    <p:sldId id="987" r:id="rId12"/>
    <p:sldId id="990" r:id="rId13"/>
    <p:sldId id="407" r:id="rId14"/>
    <p:sldId id="438" r:id="rId15"/>
    <p:sldId id="1015" r:id="rId16"/>
    <p:sldId id="417" r:id="rId17"/>
    <p:sldId id="992" r:id="rId18"/>
    <p:sldId id="285" r:id="rId19"/>
    <p:sldId id="1009" r:id="rId20"/>
    <p:sldId id="971" r:id="rId21"/>
    <p:sldId id="380" r:id="rId22"/>
    <p:sldId id="440" r:id="rId23"/>
    <p:sldId id="1022" r:id="rId24"/>
    <p:sldId id="1023" r:id="rId25"/>
    <p:sldId id="368" r:id="rId26"/>
    <p:sldId id="988" r:id="rId27"/>
    <p:sldId id="426" r:id="rId28"/>
    <p:sldId id="370" r:id="rId29"/>
    <p:sldId id="399" r:id="rId30"/>
    <p:sldId id="276" r:id="rId31"/>
    <p:sldId id="414" r:id="rId32"/>
    <p:sldId id="448" r:id="rId33"/>
    <p:sldId id="1000" r:id="rId34"/>
    <p:sldId id="1002" r:id="rId35"/>
    <p:sldId id="1001" r:id="rId36"/>
    <p:sldId id="1020" r:id="rId37"/>
    <p:sldId id="1004" r:id="rId38"/>
    <p:sldId id="1006" r:id="rId39"/>
    <p:sldId id="1007" r:id="rId40"/>
    <p:sldId id="1005" r:id="rId41"/>
    <p:sldId id="1018" r:id="rId42"/>
    <p:sldId id="385" r:id="rId43"/>
    <p:sldId id="402" r:id="rId44"/>
    <p:sldId id="1017" r:id="rId45"/>
  </p:sldIdLst>
  <p:sldSz cx="12192000" cy="6858000"/>
  <p:notesSz cx="6858000" cy="9144000"/>
  <p:embeddedFontLst>
    <p:embeddedFont>
      <p:font typeface="Book Antiqua" panose="02040602050305030304" pitchFamily="18" charset="0"/>
      <p:regular r:id="rId47"/>
      <p:bold r:id="rId48"/>
      <p:italic r:id="rId49"/>
      <p:boldItalic r:id="rId50"/>
    </p:embeddedFont>
    <p:embeddedFont>
      <p:font typeface="Cambria" panose="02040503050406030204" pitchFamily="18" charset="0"/>
      <p:regular r:id="rId51"/>
      <p:bold r:id="rId52"/>
      <p:italic r:id="rId53"/>
      <p:boldItalic r:id="rId54"/>
    </p:embeddedFont>
    <p:embeddedFont>
      <p:font typeface="Cambria Math" panose="02040503050406030204" pitchFamily="18" charset="0"/>
      <p:regular r:id="rId55"/>
    </p:embeddedFont>
    <p:embeddedFont>
      <p:font typeface="Cinzel" pitchFamily="2" charset="77"/>
      <p:regular r:id="rId56"/>
    </p:embeddedFont>
    <p:embeddedFont>
      <p:font typeface="Courier" panose="02070309020205020404" pitchFamily="49" charset="0"/>
      <p:regular r:id="rId57"/>
      <p:bold r:id="rId58"/>
      <p:italic r:id="rId59"/>
      <p:boldItalic r:id="rId60"/>
    </p:embeddedFont>
  </p:embeddedFontLst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Viviana Fafone" initials="VF" lastIdx="4" clrIdx="0">
    <p:extLst>
      <p:ext uri="{19B8F6BF-5375-455C-9EA6-DF929625EA0E}">
        <p15:presenceInfo xmlns:p15="http://schemas.microsoft.com/office/powerpoint/2012/main" userId="S::fafone@infn.it::b1d414a6-c885-43b2-897a-0142c113cc8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432FF"/>
    <a:srgbClr val="E8AE00"/>
    <a:srgbClr val="FFC400"/>
    <a:srgbClr val="FF2F92"/>
    <a:srgbClr val="4768B9"/>
    <a:srgbClr val="0000BF"/>
    <a:srgbClr val="ABD3EA"/>
    <a:srgbClr val="00FDFF"/>
    <a:srgbClr val="BDA9D8"/>
    <a:srgbClr val="0118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e medio 2 - Color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essuno stile, nessuna griglia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929F9F4-4A8F-4326-A1B4-22849713DDAB}" styleName="Stile scuro 1 - Colore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Stile scuro 1 - Colore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Stile scuro 1 - Color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46F890A9-2807-4EBB-B81D-B2AA78EC7F39}" styleName="Stile scuro 2 - Colore 5/Colore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153"/>
    <p:restoredTop sz="86809"/>
  </p:normalViewPr>
  <p:slideViewPr>
    <p:cSldViewPr snapToGrid="0">
      <p:cViewPr varScale="1">
        <p:scale>
          <a:sx n="96" d="100"/>
          <a:sy n="96" d="100"/>
        </p:scale>
        <p:origin x="176" y="37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font" Target="fonts/font1.fntdata"/><Relationship Id="rId50" Type="http://schemas.openxmlformats.org/officeDocument/2006/relationships/font" Target="fonts/font4.fntdata"/><Relationship Id="rId55" Type="http://schemas.openxmlformats.org/officeDocument/2006/relationships/font" Target="fonts/font9.fntdata"/><Relationship Id="rId63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font" Target="fonts/font7.fntdata"/><Relationship Id="rId58" Type="http://schemas.openxmlformats.org/officeDocument/2006/relationships/font" Target="fonts/font12.fntdata"/><Relationship Id="rId5" Type="http://schemas.openxmlformats.org/officeDocument/2006/relationships/slide" Target="slides/slide1.xml"/><Relationship Id="rId61" Type="http://schemas.openxmlformats.org/officeDocument/2006/relationships/commentAuthors" Target="commentAuthor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font" Target="fonts/font2.fntdata"/><Relationship Id="rId56" Type="http://schemas.openxmlformats.org/officeDocument/2006/relationships/font" Target="fonts/font10.fntdata"/><Relationship Id="rId64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openxmlformats.org/officeDocument/2006/relationships/font" Target="fonts/font5.fntdata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notesMaster" Target="notesMasters/notesMaster1.xml"/><Relationship Id="rId59" Type="http://schemas.openxmlformats.org/officeDocument/2006/relationships/font" Target="fonts/font13.fntdata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font" Target="fonts/font8.fntdata"/><Relationship Id="rId62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font" Target="fonts/font3.fntdata"/><Relationship Id="rId57" Type="http://schemas.openxmlformats.org/officeDocument/2006/relationships/font" Target="fonts/font11.fntdata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font" Target="fonts/font6.fntdata"/><Relationship Id="rId60" Type="http://schemas.openxmlformats.org/officeDocument/2006/relationships/font" Target="fonts/font14.fntdata"/><Relationship Id="rId65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A1DA48-9F61-E942-9EE1-37181F1C403F}" type="datetimeFigureOut">
              <a:rPr lang="it-IT" smtClean="0"/>
              <a:t>25/05/26</a:t>
            </a:fld>
            <a:endParaRPr lang="it-IT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it-IT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3A1B0C-C78F-8D41-B730-45C36B30746E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945817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EEFF1F-D507-F84D-CAF2-B8A05FAA52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B152499C-CD19-047E-BFCA-E6B8FC4B44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111A74EB-7E90-9828-2E21-381E71E3CE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AEBD9338-8AC9-2BBE-A1BB-FD4B443104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0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6677699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1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9629762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it-IT" dirty="0">
                <a:latin typeface="Courier New" panose="02070309020205020404" pitchFamily="49" charset="0"/>
                <a:cs typeface="Courier New" panose="02070309020205020404" pitchFamily="49" charset="0"/>
              </a:rPr>
              <a:t>Ti:Ta</a:t>
            </a:r>
            <a:r>
              <a:rPr lang="it-IT" baseline="-25000" dirty="0">
                <a:latin typeface="Courier New" panose="02070309020205020404" pitchFamily="49" charset="0"/>
                <a:cs typeface="Courier New" panose="02070309020205020404" pitchFamily="49" charset="0"/>
              </a:rPr>
              <a:t>2</a:t>
            </a:r>
            <a:r>
              <a:rPr lang="it-IT" dirty="0">
                <a:latin typeface="Courier New" panose="02070309020205020404" pitchFamily="49" charset="0"/>
                <a:cs typeface="Courier New" panose="02070309020205020404" pitchFamily="49" charset="0"/>
              </a:rPr>
              <a:t>O</a:t>
            </a:r>
            <a:r>
              <a:rPr lang="it-IT" baseline="-25000" dirty="0">
                <a:latin typeface="Courier New" panose="02070309020205020404" pitchFamily="49" charset="0"/>
                <a:cs typeface="Courier New" panose="02070309020205020404" pitchFamily="49" charset="0"/>
              </a:rPr>
              <a:t>5</a:t>
            </a:r>
            <a:r>
              <a:rPr lang="it-IT" dirty="0">
                <a:latin typeface="Courier New" panose="02070309020205020404" pitchFamily="49" charset="0"/>
                <a:cs typeface="Courier New" panose="02070309020205020404" pitchFamily="49" charset="0"/>
              </a:rPr>
              <a:t> high index </a:t>
            </a:r>
            <a:r>
              <a:rPr lang="it-IT" dirty="0" err="1">
                <a:latin typeface="Courier New" panose="02070309020205020404" pitchFamily="49" charset="0"/>
                <a:cs typeface="Courier New" panose="02070309020205020404" pitchFamily="49" charset="0"/>
              </a:rPr>
              <a:t>material</a:t>
            </a:r>
            <a:endParaRPr lang="it-IT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it-IT" dirty="0">
                <a:latin typeface="Courier New" panose="02070309020205020404" pitchFamily="49" charset="0"/>
                <a:cs typeface="Courier New" panose="02070309020205020404" pitchFamily="49" charset="0"/>
              </a:rPr>
              <a:t>SiO</a:t>
            </a:r>
            <a:r>
              <a:rPr lang="it-IT" baseline="-25000" dirty="0">
                <a:latin typeface="Courier New" panose="02070309020205020404" pitchFamily="49" charset="0"/>
                <a:cs typeface="Courier New" panose="02070309020205020404" pitchFamily="49" charset="0"/>
              </a:rPr>
              <a:t>2</a:t>
            </a:r>
            <a:r>
              <a:rPr lang="it-IT" dirty="0">
                <a:latin typeface="Courier New" panose="02070309020205020404" pitchFamily="49" charset="0"/>
                <a:cs typeface="Courier New" panose="02070309020205020404" pitchFamily="49" charset="0"/>
              </a:rPr>
              <a:t> for low index </a:t>
            </a:r>
            <a:r>
              <a:rPr lang="it-IT" dirty="0" err="1">
                <a:latin typeface="Courier New" panose="02070309020205020404" pitchFamily="49" charset="0"/>
                <a:cs typeface="Courier New" panose="02070309020205020404" pitchFamily="49" charset="0"/>
              </a:rPr>
              <a:t>material</a:t>
            </a:r>
            <a:r>
              <a:rPr lang="it-IT" dirty="0">
                <a:latin typeface="Courier New" panose="02070309020205020404" pitchFamily="49" charset="0"/>
                <a:cs typeface="Courier New" panose="02070309020205020404" pitchFamily="49" charset="0"/>
              </a:rPr>
              <a:t> </a:t>
            </a:r>
          </a:p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0486CF-1FFF-E540-A03D-02739F0CDE33}" type="slidenum">
              <a:rPr lang="it-IT" smtClean="0"/>
              <a:t>2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285504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3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77672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6777F5-AEC3-60F9-EF83-4BD5362E32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E924BF2A-C13F-73C2-627C-8363657A74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68FEECED-5FE2-9D0D-95F7-76809E7390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DAB71337-A509-11F9-4BA9-CEFFA011D6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4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32684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5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214927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6194D1-F68B-7545-D23C-61152D76F3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1CF4BB67-CA4D-1C1B-7CBA-5F82FA8FE2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0A7E8427-E55B-AB64-F153-17210BEFAF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4CABAE05-3917-89BB-C8C4-7B4A3AC355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6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3228955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9EAA6B-8CB9-F1A6-48DA-427793807B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2A674382-C32F-F3AE-8914-794B7E5F6C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94EA2ABB-F70D-B7C5-1A10-F2E6FF23EE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1BE9C630-87AB-7036-3541-E898AA02F4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7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4779306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2DC537-CDA5-C6F4-E0FD-D630237D13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BC3F1E0E-B7A7-5BF8-1C52-5D834D2882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77DA6D75-FC93-49FE-384D-913A3FE871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CBC1827C-ADE2-E557-7E3F-5140027AD1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8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2725388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9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7350364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10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0990535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6222A4-A441-8CAF-8D94-DFEBC521E1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D408F236-4E09-91D9-AB87-ACD980646C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BEE7A297-E463-EACB-9D4C-F70A78247A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0FA1A1E9-20C1-1110-7609-D795C4AC2E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11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6906155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12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1591298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2ED3F4-BBD9-49D4-57A6-F3A8ACC95A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5D93FFF8-AED9-9FE9-4C46-35CC57AA50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61270FEF-BAA2-52D2-1463-911DFD2E5B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71AF44F8-381A-ACA6-22F2-7B5B8077FB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13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14546755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</a:t>
            </a:r>
            <a:r>
              <a:rPr lang="it-IT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it-IT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don’t</a:t>
            </a:r>
            <a:r>
              <a:rPr lang="it-IT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just </a:t>
            </a:r>
            <a:r>
              <a:rPr lang="it-IT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heat</a:t>
            </a:r>
            <a:r>
              <a:rPr lang="it-IT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</a:t>
            </a:r>
            <a:r>
              <a:rPr lang="it-IT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mirror</a:t>
            </a:r>
            <a:r>
              <a:rPr lang="it-IT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— </a:t>
            </a:r>
            <a:r>
              <a:rPr lang="it-IT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</a:t>
            </a:r>
            <a:r>
              <a:rPr lang="it-IT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it-IT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shape</a:t>
            </a:r>
            <a:r>
              <a:rPr lang="it-IT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</a:t>
            </a:r>
            <a:r>
              <a:rPr lang="it-IT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eating</a:t>
            </a:r>
            <a:r>
              <a:rPr lang="it-IT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match the </a:t>
            </a:r>
            <a:r>
              <a:rPr lang="it-IT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distortion</a:t>
            </a:r>
            <a:r>
              <a:rPr lang="it-IT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</a:t>
            </a:r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04BEA1-11F7-C041-9843-38FD3FEA4CFE}" type="slidenum">
              <a:rPr lang="it-IT" smtClean="0"/>
              <a:t>14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9627630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16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31089211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 sz="1200" b="0" i="0" dirty="0" err="1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These</a:t>
            </a:r>
            <a:r>
              <a:rPr lang="it-IT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it-IT" sz="1200" b="0" i="0" dirty="0" err="1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actuation</a:t>
            </a:r>
            <a:r>
              <a:rPr lang="it-IT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it-IT" sz="1200" b="0" i="0" dirty="0" err="1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schemes</a:t>
            </a:r>
            <a:r>
              <a:rPr lang="it-IT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it-IT" sz="1200" b="0" i="0" dirty="0" err="1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enable</a:t>
            </a:r>
            <a:r>
              <a:rPr lang="it-IT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it-IT" sz="1200" b="0" i="0" dirty="0" err="1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tailored</a:t>
            </a:r>
            <a:r>
              <a:rPr lang="it-IT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 and </a:t>
            </a:r>
            <a:r>
              <a:rPr lang="it-IT" sz="1200" b="0" i="0" dirty="0" err="1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tunable</a:t>
            </a:r>
            <a:r>
              <a:rPr lang="it-IT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it-IT" sz="1200" b="0" i="0" dirty="0" err="1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heating</a:t>
            </a:r>
            <a:r>
              <a:rPr lang="it-IT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 patterns on the </a:t>
            </a:r>
            <a:r>
              <a:rPr lang="it-IT" sz="1200" b="0" i="0" dirty="0" err="1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CPs</a:t>
            </a:r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17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65286915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18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94858993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CD1A82-E557-EE19-74EF-1DFD0F95BB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75DA7E32-3C4E-9D93-B6D9-7BFFD85A56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2C76D56A-0738-159B-2F60-01F5B079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878AF609-43B7-AC89-7766-CAD3EA4B10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19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19329853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C1C5F1-6012-E712-FF7D-BE53108E10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B152EAE9-A541-9FF7-B56F-19DCD9C165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D9A0E113-F5A4-49B4-4C90-B8C7631AA5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A57B04E6-1601-7FC8-ECC0-8F39FF1859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20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57915176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21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82901004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6A09F8-F070-22B9-718E-6FE67CDE17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BD74FE36-D3CA-638B-7311-68A986C30C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E76199CB-C905-7C6B-715C-E38B76E184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44BCA7B4-826D-E658-69FE-D8B5617193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22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56460773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23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68715829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D98C4C-E849-0844-B211-D810DCC10B50}" type="slidenum">
              <a:rPr lang="it-IT" smtClean="0"/>
              <a:t>24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173795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3800A7-7285-53CC-F1FA-C69CBF005E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69ADE32A-CFB9-DAA5-5E90-F6DAA94E2C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384BF352-EBF5-8A72-103F-A079DA2E34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C5062F6D-0DD6-C974-83CC-0F94D17292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04BEA1-11F7-C041-9843-38FD3FEA4CFE}" type="slidenum">
              <a:rPr lang="it-IT" smtClean="0"/>
              <a:t>25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13398674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26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1321305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27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76461961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28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50321637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29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35922889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30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12976925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31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55651515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32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4576532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33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74885574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083B15-1DB0-682E-BCBB-C9AB6B75B2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35DD8063-1DFA-42D3-3A3E-63F497E753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DFB923E4-7CE2-3D35-24DB-10FA94B9D5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F486AF84-AFB8-6A82-7D44-D092BBD93B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34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93852427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477303-E2E9-D511-6C44-B64064A1E7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A0D04560-221A-F458-A926-C1C939607F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D58995F0-3997-3E18-0C17-2A9FB67DC0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5F33C922-FA96-35F1-71C6-FEC4EDB566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35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69066912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 i="1" dirty="0"/>
              <a:t>the </a:t>
            </a:r>
            <a:r>
              <a:rPr lang="it-IT" i="1" dirty="0" err="1"/>
              <a:t>two</a:t>
            </a:r>
            <a:r>
              <a:rPr lang="it-IT" dirty="0"/>
              <a:t> </a:t>
            </a:r>
            <a:r>
              <a:rPr lang="it-IT" i="1" dirty="0"/>
              <a:t>“front” (</a:t>
            </a:r>
            <a:r>
              <a:rPr lang="it-IT" i="1" dirty="0" err="1"/>
              <a:t>facing</a:t>
            </a:r>
            <a:r>
              <a:rPr lang="it-IT" i="1" dirty="0"/>
              <a:t> the test mass) and “back” </a:t>
            </a:r>
            <a:r>
              <a:rPr lang="it-IT" i="1" dirty="0" err="1"/>
              <a:t>reflector</a:t>
            </a:r>
            <a:r>
              <a:rPr lang="it-IT" i="1" dirty="0"/>
              <a:t> </a:t>
            </a:r>
            <a:r>
              <a:rPr lang="it-IT" i="1" dirty="0" err="1"/>
              <a:t>sections</a:t>
            </a:r>
            <a:r>
              <a:rPr lang="it-IT" i="1" dirty="0"/>
              <a:t>, </a:t>
            </a:r>
            <a:r>
              <a:rPr lang="it-IT" i="1" dirty="0" err="1"/>
              <a:t>which</a:t>
            </a:r>
            <a:r>
              <a:rPr lang="it-IT" i="1" dirty="0"/>
              <a:t> are </a:t>
            </a:r>
            <a:r>
              <a:rPr lang="it-IT" i="1" dirty="0" err="1"/>
              <a:t>joined</a:t>
            </a:r>
            <a:r>
              <a:rPr lang="it-IT" i="1" dirty="0"/>
              <a:t> to form an </a:t>
            </a:r>
            <a:r>
              <a:rPr lang="it-IT" i="1" dirty="0" err="1"/>
              <a:t>annular</a:t>
            </a:r>
            <a:r>
              <a:rPr lang="it-IT" i="1" dirty="0"/>
              <a:t> </a:t>
            </a:r>
            <a:r>
              <a:rPr lang="it-IT" i="1" dirty="0" err="1"/>
              <a:t>nonimaging</a:t>
            </a:r>
            <a:r>
              <a:rPr lang="it-IT" i="1" dirty="0"/>
              <a:t> </a:t>
            </a:r>
            <a:r>
              <a:rPr lang="it-IT" i="1" dirty="0" err="1"/>
              <a:t>elliptical</a:t>
            </a:r>
            <a:r>
              <a:rPr lang="it-IT" i="1" dirty="0"/>
              <a:t> </a:t>
            </a:r>
            <a:r>
              <a:rPr lang="it-IT" i="1" dirty="0" err="1"/>
              <a:t>trough</a:t>
            </a:r>
            <a:r>
              <a:rPr lang="it-IT" i="1" dirty="0"/>
              <a:t>. The </a:t>
            </a:r>
            <a:r>
              <a:rPr lang="it-IT" i="1" dirty="0" err="1"/>
              <a:t>inset</a:t>
            </a:r>
            <a:r>
              <a:rPr lang="it-IT" i="1" dirty="0"/>
              <a:t> displays one of the</a:t>
            </a:r>
            <a:endParaRPr lang="it-IT" dirty="0"/>
          </a:p>
          <a:p>
            <a:r>
              <a:rPr lang="it-IT" i="1" dirty="0" err="1"/>
              <a:t>eight</a:t>
            </a:r>
            <a:r>
              <a:rPr lang="it-IT" i="1" dirty="0"/>
              <a:t> </a:t>
            </a:r>
            <a:r>
              <a:rPr lang="it-IT" i="1" dirty="0" err="1"/>
              <a:t>heater</a:t>
            </a:r>
            <a:r>
              <a:rPr lang="it-IT" i="1" dirty="0"/>
              <a:t> </a:t>
            </a:r>
            <a:r>
              <a:rPr lang="it-IT" i="1" dirty="0" err="1"/>
              <a:t>elements</a:t>
            </a:r>
            <a:r>
              <a:rPr lang="it-IT" i="1" dirty="0"/>
              <a:t>, </a:t>
            </a:r>
            <a:r>
              <a:rPr lang="it-IT" i="1" dirty="0" err="1"/>
              <a:t>which</a:t>
            </a:r>
            <a:r>
              <a:rPr lang="it-IT" i="1" dirty="0"/>
              <a:t> are </a:t>
            </a:r>
            <a:r>
              <a:rPr lang="it-IT" i="1" dirty="0" err="1"/>
              <a:t>placed</a:t>
            </a:r>
            <a:r>
              <a:rPr lang="it-IT" i="1" dirty="0"/>
              <a:t> </a:t>
            </a:r>
            <a:r>
              <a:rPr lang="it-IT" i="1" dirty="0" err="1"/>
              <a:t>along</a:t>
            </a:r>
            <a:r>
              <a:rPr lang="it-IT" i="1" dirty="0"/>
              <a:t> the </a:t>
            </a:r>
            <a:r>
              <a:rPr lang="it-IT" i="1" dirty="0" err="1"/>
              <a:t>reflector</a:t>
            </a:r>
            <a:r>
              <a:rPr lang="it-IT" i="1" dirty="0"/>
              <a:t> </a:t>
            </a:r>
            <a:r>
              <a:rPr lang="it-IT" i="1" dirty="0" err="1"/>
              <a:t>circumference</a:t>
            </a:r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36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38196872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BD71CD-D126-3D8C-2352-06184C9E31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E576318F-A462-752F-18FE-F21776D1C0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E0A2F478-7E8E-B94E-D0A9-CA0A1ED8BA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DD16CAF4-602E-9411-CC01-E6F2FA5E48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37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91636297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38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44581158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B5B4FF-B9BD-F8F8-1634-19245971CD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7872936A-0F1E-EE41-8BF2-2700B59F84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ECAA4520-DB5A-983D-088A-92D4CB4C79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1C3F99A7-AE87-5453-9384-8EA4D653EE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3A1B0C-C78F-8D41-B730-45C36B30746E}" type="slidenum">
              <a:rPr lang="it-IT" smtClean="0"/>
              <a:t>40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6888939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61A8A1A6-4449-6E48-9106-30A129B723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2811471E-4CF9-2043-8C09-B0E18264A6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3952CFDC-94A6-FC4E-866B-68EB5619AF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/>
              <a:t>24/09/19</a:t>
            </a:r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4967BD67-4CEC-3147-B01B-6C9F674E2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881BBDCF-3024-E748-98C9-EF1F84944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026407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C7C2B6E-3B3C-A44B-AF7A-3118F9B02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E729DFE3-C2A1-F440-B096-C725F226CE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 dirty="0"/>
              <a:t>Fare clic per modificare gli stili del testo dello schema</a:t>
            </a:r>
          </a:p>
          <a:p>
            <a:pPr lvl="1"/>
            <a:r>
              <a:rPr lang="it-IT" dirty="0"/>
              <a:t>Secondo livello</a:t>
            </a:r>
          </a:p>
          <a:p>
            <a:pPr lvl="2"/>
            <a:r>
              <a:rPr lang="it-IT" dirty="0"/>
              <a:t>Terzo livello</a:t>
            </a:r>
          </a:p>
          <a:p>
            <a:pPr lvl="3"/>
            <a:r>
              <a:rPr lang="it-IT" dirty="0"/>
              <a:t>Quarto livello</a:t>
            </a:r>
          </a:p>
          <a:p>
            <a:pPr lvl="4"/>
            <a:r>
              <a:rPr lang="it-IT" dirty="0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F9165E04-A0B8-FE4E-8429-3DDF40766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/>
              <a:t>24/09/19</a:t>
            </a:r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987BB019-17D8-6A4E-83B4-E888CABFE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AE58DA5C-8D97-EE4F-8C7B-59F860DA96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19305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18DEA180-41D6-A743-99BC-FF7378E4A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E840B17D-2782-9B41-B918-68D30609A9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4B7F5E72-A449-2B4E-A4B5-2523991FF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/>
              <a:t>24/09/19</a:t>
            </a:r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46B93981-7F33-EC49-B963-67B5CBCEB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Erice, 20-27 May 2026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15A4995-7F7E-4443-A795-82B7F8985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886962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6BD0AC57-0852-5E4B-B755-F6F27923B3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051D1F02-2A5A-5542-B42E-796DFDAC21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AFEE2383-91EC-9E46-9EFE-FE150B53B9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F41B556B-834A-4245-B19A-3C13846FC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/>
              <a:t>24/09/19</a:t>
            </a:r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A18F15E9-5CC3-0042-861D-0AF6582A9D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Erice, 20-27 May 2026</a:t>
            </a:r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23DAA588-B558-A347-AB18-3C1F763F8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68995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E4345A8-E554-9040-982C-94A9C409E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B28F33E6-A526-684C-9583-87777CE81B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1F473BEB-5297-974C-8985-DB090458DC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1E3789A9-DA0F-7D4A-AFB5-380AE0DEAE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Segnaposto contenuto 5">
            <a:extLst>
              <a:ext uri="{FF2B5EF4-FFF2-40B4-BE49-F238E27FC236}">
                <a16:creationId xmlns:a16="http://schemas.microsoft.com/office/drawing/2014/main" id="{6B272831-658E-684F-BCDF-FB7C45EA7A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96D03406-A0CA-3C45-8506-FF5C8E2CC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/>
              <a:t>24/09/19</a:t>
            </a:r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7A62C4CA-C2BA-D042-A36A-E806C93649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Erice, 20-27 May 2026</a:t>
            </a:r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B5268C5F-021F-DF49-B1B8-008F30EA3D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464172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53D24E33-A3C9-8640-AC79-6E4E3FA0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A8E70ACB-A4D9-244A-8D9E-678F71C2D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/>
              <a:t>24/09/19</a:t>
            </a:r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7243C265-BE46-E34F-B8E6-5BDFC752D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70655404-8848-7A4E-990C-4F0E37CA86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5513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>
            <a:extLst>
              <a:ext uri="{FF2B5EF4-FFF2-40B4-BE49-F238E27FC236}">
                <a16:creationId xmlns:a16="http://schemas.microsoft.com/office/drawing/2014/main" id="{F49A1B22-0976-3D42-B69A-BF15E1A1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/>
              <a:t>24/09/19</a:t>
            </a:r>
          </a:p>
        </p:txBody>
      </p:sp>
      <p:sp>
        <p:nvSpPr>
          <p:cNvPr id="3" name="Segnaposto piè di pagina 2">
            <a:extLst>
              <a:ext uri="{FF2B5EF4-FFF2-40B4-BE49-F238E27FC236}">
                <a16:creationId xmlns:a16="http://schemas.microsoft.com/office/drawing/2014/main" id="{33125FE6-A2BB-D944-B9AF-61FC044BE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Erice, 20-27 May 2026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1A2B6D1D-8AC1-7542-B0BC-0EEC02542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574629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A334024-1C19-7F4C-BA4A-68AB0B5CB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3C201EBA-19C8-9F41-AE5D-06F9FD489B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F08A3EB6-95F8-244C-B8F1-10D83DFAF5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ECD24AC7-D7FF-894B-A85C-095379FCF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/>
              <a:t>24/09/19</a:t>
            </a:r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BEFD6B14-1F56-0742-A18C-997211013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Erice, 20-27 May 2026</a:t>
            </a:r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C876ECE7-5411-BD40-ABED-44A8B139F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140887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63E7A918-0154-1244-8797-D1787EDAF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immagine 2">
            <a:extLst>
              <a:ext uri="{FF2B5EF4-FFF2-40B4-BE49-F238E27FC236}">
                <a16:creationId xmlns:a16="http://schemas.microsoft.com/office/drawing/2014/main" id="{1E875292-2CA1-BE45-815F-21B492D08B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511F71BC-284B-2043-AB90-418EA91BC9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3D53172E-36AA-7541-996C-826E0D064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/>
              <a:t>24/09/19</a:t>
            </a:r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C4C4B01A-025B-504C-AF1E-14F12BBD05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Erice, 20-27 May 2026</a:t>
            </a:r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67381E64-9923-F04E-8AE9-4742B0C65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531785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003DABB-3CB6-D348-94A6-479A676CA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9327E1D7-7E19-D841-9E0D-CDF44E5149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4104ECED-DF12-5E47-BB53-8BD8EE4704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/>
              <a:t>24/09/19</a:t>
            </a:r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CF4E16CF-0ECE-794D-AB61-A1BA756424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Erice, 20-27 May 2026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6C1B7F6D-37D2-3D49-97BD-CF3FE046B3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946021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>
            <a:extLst>
              <a:ext uri="{FF2B5EF4-FFF2-40B4-BE49-F238E27FC236}">
                <a16:creationId xmlns:a16="http://schemas.microsoft.com/office/drawing/2014/main" id="{37262989-BEA5-A348-8DE3-4A42AE289D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AD6696A4-83C7-9F48-B5EB-BCBF42D512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D7DEDEC1-2DAC-4949-814D-D9741275B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/>
              <a:t>24/09/19</a:t>
            </a:r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9BC73F52-D478-3748-A658-992B6E789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Erice, 20-27 May 2026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9F0073F8-5AAA-6B42-B8A6-DEBB1F9E74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822339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>
            <a:extLst>
              <a:ext uri="{FF2B5EF4-FFF2-40B4-BE49-F238E27FC236}">
                <a16:creationId xmlns:a16="http://schemas.microsoft.com/office/drawing/2014/main" id="{7B98F36F-B022-974A-ACE8-18136881F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98329B08-6631-D346-B0A4-51FDD78251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 dirty="0"/>
              <a:t>Fare clic per modificare gli stili del testo dello schema</a:t>
            </a:r>
          </a:p>
          <a:p>
            <a:pPr lvl="1"/>
            <a:r>
              <a:rPr lang="it-IT" dirty="0"/>
              <a:t>Secondo livello</a:t>
            </a:r>
          </a:p>
          <a:p>
            <a:pPr lvl="2"/>
            <a:r>
              <a:rPr lang="it-IT" dirty="0"/>
              <a:t>Terzo livello</a:t>
            </a:r>
          </a:p>
          <a:p>
            <a:pPr lvl="3"/>
            <a:r>
              <a:rPr lang="it-IT" dirty="0"/>
              <a:t>Quarto livello</a:t>
            </a:r>
          </a:p>
          <a:p>
            <a:pPr lvl="4"/>
            <a:r>
              <a:rPr lang="it-IT" dirty="0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4B9FB764-3ACE-1A4F-9D15-384C1DEA11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it-IT"/>
              <a:t>24/09/19</a:t>
            </a:r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789C1CC1-A0B2-D04A-944F-07A3F2E902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000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Book Antiqua" panose="02040602050305030304" pitchFamily="18" charset="0"/>
              </a:defRPr>
            </a:lvl1pPr>
          </a:lstStyle>
          <a:p>
            <a:r>
              <a:rPr lang="it-IT" dirty="0"/>
              <a:t>Erice, 20-27 May 2026</a:t>
            </a:r>
            <a:endParaRPr lang="it-IT" dirty="0">
              <a:latin typeface="Book Antiqua" panose="02040602050305030304" pitchFamily="18" charset="0"/>
            </a:endParaRP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E6953F6C-8C01-6748-9D33-17D0843B28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B7A47C-697F-7941-A965-C5009E05ECE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560963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Font di sistema regolare"/>
        <a:buChar char="⚜️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4">
            <a:lumMod val="50000"/>
          </a:schemeClr>
        </a:buClr>
        <a:buFont typeface="Font di sistema regolare"/>
        <a:buChar char="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2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11" Type="http://schemas.openxmlformats.org/officeDocument/2006/relationships/image" Target="../media/image1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microsoft.com/office/2007/relationships/hdphoto" Target="../media/hdphoto1.wdp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thworks.com/matlabcentral/fileexchange/20607-oscar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10.png"/><Relationship Id="rId4" Type="http://schemas.openxmlformats.org/officeDocument/2006/relationships/image" Target="../media/image36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jpe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UUVRYy0y20?feature=oembed" TargetMode="External"/><Relationship Id="rId4" Type="http://schemas.openxmlformats.org/officeDocument/2006/relationships/image" Target="../media/image4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50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11" Type="http://schemas.microsoft.com/office/2007/relationships/hdphoto" Target="../media/hdphoto4.wdp"/><Relationship Id="rId5" Type="http://schemas.openxmlformats.org/officeDocument/2006/relationships/image" Target="../media/image28.png"/><Relationship Id="rId10" Type="http://schemas.microsoft.com/office/2007/relationships/hdphoto" Target="../media/hdphoto3.wdp"/><Relationship Id="rId4" Type="http://schemas.microsoft.com/office/2007/relationships/hdphoto" Target="../media/hdphoto2.wdp"/><Relationship Id="rId9" Type="http://schemas.openxmlformats.org/officeDocument/2006/relationships/image" Target="../media/image51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50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28.png"/><Relationship Id="rId10" Type="http://schemas.microsoft.com/office/2007/relationships/hdphoto" Target="../media/hdphoto5.wdp"/><Relationship Id="rId4" Type="http://schemas.microsoft.com/office/2007/relationships/hdphoto" Target="../media/hdphoto4.wdp"/><Relationship Id="rId9" Type="http://schemas.openxmlformats.org/officeDocument/2006/relationships/image" Target="../media/image5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image" Target="../media/image58.jpeg"/><Relationship Id="rId7" Type="http://schemas.openxmlformats.org/officeDocument/2006/relationships/image" Target="../media/image6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image" Target="../media/image10.png"/><Relationship Id="rId7" Type="http://schemas.openxmlformats.org/officeDocument/2006/relationships/image" Target="../media/image6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11" Type="http://schemas.openxmlformats.org/officeDocument/2006/relationships/image" Target="../media/image11.png"/><Relationship Id="rId5" Type="http://schemas.openxmlformats.org/officeDocument/2006/relationships/image" Target="../media/image65.png"/><Relationship Id="rId10" Type="http://schemas.openxmlformats.org/officeDocument/2006/relationships/image" Target="../media/image70.emf"/><Relationship Id="rId4" Type="http://schemas.openxmlformats.org/officeDocument/2006/relationships/image" Target="../media/image64.jpeg"/><Relationship Id="rId9" Type="http://schemas.openxmlformats.org/officeDocument/2006/relationships/image" Target="../media/image6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13" Type="http://schemas.openxmlformats.org/officeDocument/2006/relationships/image" Target="../media/image80.png"/><Relationship Id="rId3" Type="http://schemas.openxmlformats.org/officeDocument/2006/relationships/image" Target="../media/image74.png"/><Relationship Id="rId7" Type="http://schemas.openxmlformats.org/officeDocument/2006/relationships/image" Target="../media/image76.png"/><Relationship Id="rId12" Type="http://schemas.openxmlformats.org/officeDocument/2006/relationships/image" Target="../media/image79.tif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png"/><Relationship Id="rId11" Type="http://schemas.openxmlformats.org/officeDocument/2006/relationships/image" Target="../media/image78.jpeg"/><Relationship Id="rId5" Type="http://schemas.openxmlformats.org/officeDocument/2006/relationships/image" Target="../media/image66.png"/><Relationship Id="rId10" Type="http://schemas.openxmlformats.org/officeDocument/2006/relationships/image" Target="../media/image77.png"/><Relationship Id="rId4" Type="http://schemas.openxmlformats.org/officeDocument/2006/relationships/image" Target="../media/image75.png"/><Relationship Id="rId9" Type="http://schemas.openxmlformats.org/officeDocument/2006/relationships/image" Target="../media/image6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5.png"/><Relationship Id="rId4" Type="http://schemas.openxmlformats.org/officeDocument/2006/relationships/image" Target="../media/image8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8.png"/><Relationship Id="rId4" Type="http://schemas.openxmlformats.org/officeDocument/2006/relationships/image" Target="../media/image8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1.png"/><Relationship Id="rId4" Type="http://schemas.openxmlformats.org/officeDocument/2006/relationships/image" Target="../media/image90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png"/><Relationship Id="rId3" Type="http://schemas.openxmlformats.org/officeDocument/2006/relationships/image" Target="../media/image92.png"/><Relationship Id="rId7" Type="http://schemas.openxmlformats.org/officeDocument/2006/relationships/image" Target="../media/image9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5.png"/><Relationship Id="rId5" Type="http://schemas.openxmlformats.org/officeDocument/2006/relationships/image" Target="../media/image94.png"/><Relationship Id="rId4" Type="http://schemas.openxmlformats.org/officeDocument/2006/relationships/image" Target="../media/image9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0.emf"/><Relationship Id="rId4" Type="http://schemas.openxmlformats.org/officeDocument/2006/relationships/image" Target="../media/image99.e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103.png"/><Relationship Id="rId4" Type="http://schemas.openxmlformats.org/officeDocument/2006/relationships/image" Target="../media/image10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gif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8.png"/><Relationship Id="rId4" Type="http://schemas.openxmlformats.org/officeDocument/2006/relationships/image" Target="../media/image107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1.png"/><Relationship Id="rId4" Type="http://schemas.openxmlformats.org/officeDocument/2006/relationships/image" Target="../media/image110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17FE27B-88E1-A356-747D-54242D00E5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olo 5">
            <a:extLst>
              <a:ext uri="{FF2B5EF4-FFF2-40B4-BE49-F238E27FC236}">
                <a16:creationId xmlns:a16="http://schemas.microsoft.com/office/drawing/2014/main" id="{3D583470-A29D-173A-F959-C90061EA2B8B}"/>
              </a:ext>
            </a:extLst>
          </p:cNvPr>
          <p:cNvSpPr txBox="1">
            <a:spLocks/>
          </p:cNvSpPr>
          <p:nvPr/>
        </p:nvSpPr>
        <p:spPr>
          <a:xfrm>
            <a:off x="211126" y="77821"/>
            <a:ext cx="7846196" cy="16152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inzel" pitchFamily="2" charset="77"/>
                <a:ea typeface="+mj-ea"/>
                <a:cs typeface="Courier New"/>
              </a:rPr>
              <a:t>Wavefront</a:t>
            </a:r>
            <a:r>
              <a:rPr kumimoji="0" lang="it-IT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inzel" pitchFamily="2" charset="77"/>
                <a:ea typeface="+mj-ea"/>
                <a:cs typeface="Courier New"/>
              </a:rPr>
              <a:t> </a:t>
            </a:r>
            <a:r>
              <a:rPr kumimoji="0" lang="it-IT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inzel" pitchFamily="2" charset="77"/>
                <a:ea typeface="+mj-ea"/>
                <a:cs typeface="Courier New"/>
              </a:rPr>
              <a:t>Aberrations</a:t>
            </a:r>
            <a:endParaRPr kumimoji="0" lang="it-IT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inzel" pitchFamily="2" charset="77"/>
              <a:ea typeface="+mj-ea"/>
              <a:cs typeface="Courier New"/>
            </a:endParaRPr>
          </a:p>
        </p:txBody>
      </p:sp>
      <p:cxnSp>
        <p:nvCxnSpPr>
          <p:cNvPr id="8" name="Connettore dritto 7">
            <a:extLst>
              <a:ext uri="{FF2B5EF4-FFF2-40B4-BE49-F238E27FC236}">
                <a16:creationId xmlns:a16="http://schemas.microsoft.com/office/drawing/2014/main" id="{41373747-8543-EDFA-1781-79CD08C1E13C}"/>
              </a:ext>
            </a:extLst>
          </p:cNvPr>
          <p:cNvCxnSpPr>
            <a:cxnSpLocks/>
          </p:cNvCxnSpPr>
          <p:nvPr/>
        </p:nvCxnSpPr>
        <p:spPr>
          <a:xfrm>
            <a:off x="1074224" y="1328735"/>
            <a:ext cx="6120000" cy="0"/>
          </a:xfrm>
          <a:prstGeom prst="line">
            <a:avLst/>
          </a:prstGeom>
          <a:ln w="34925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ttangolo 9">
            <a:extLst>
              <a:ext uri="{FF2B5EF4-FFF2-40B4-BE49-F238E27FC236}">
                <a16:creationId xmlns:a16="http://schemas.microsoft.com/office/drawing/2014/main" id="{F5FF23C3-7EEE-DFC1-DB3A-8BAB5666D969}"/>
              </a:ext>
            </a:extLst>
          </p:cNvPr>
          <p:cNvSpPr/>
          <p:nvPr/>
        </p:nvSpPr>
        <p:spPr>
          <a:xfrm>
            <a:off x="2376386" y="1572420"/>
            <a:ext cx="3254416" cy="923330"/>
          </a:xfrm>
          <a:prstGeom prst="rect">
            <a:avLst/>
          </a:prstGeom>
        </p:spPr>
        <p:txBody>
          <a:bodyPr wrap="none" lIns="91440" tIns="45720" rIns="91440" bIns="4572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inzel" pitchFamily="2" charset="77"/>
                <a:ea typeface="+mn-ea"/>
                <a:cs typeface="Courier New"/>
              </a:rPr>
              <a:t>Ilaria Nardecchia</a:t>
            </a: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inzel" pitchFamily="2" charset="77"/>
                <a:ea typeface="+mn-ea"/>
                <a:cs typeface="Courier New"/>
              </a:rPr>
            </a:b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inzel" pitchFamily="2" charset="77"/>
                <a:ea typeface="+mn-ea"/>
                <a:cs typeface="Courier New"/>
              </a:rPr>
              <a:t>INFN-Roma Tor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inzel" pitchFamily="2" charset="77"/>
                <a:ea typeface="+mn-ea"/>
                <a:cs typeface="Courier New"/>
              </a:rPr>
              <a:t>Vergata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inzel" pitchFamily="2" charset="77"/>
              <a:ea typeface="+mn-ea"/>
              <a:cs typeface="Courier New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err="1">
                <a:solidFill>
                  <a:prstClr val="white"/>
                </a:solidFill>
                <a:latin typeface="Cambria" panose="02040503050406030204" pitchFamily="18" charset="0"/>
              </a:rPr>
              <a:t>i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</a:rPr>
              <a:t>laria.nardecchia@roma2.infn.it</a:t>
            </a:r>
          </a:p>
        </p:txBody>
      </p:sp>
      <p:sp>
        <p:nvSpPr>
          <p:cNvPr id="2" name="Segnaposto piè di pagina 1">
            <a:extLst>
              <a:ext uri="{FF2B5EF4-FFF2-40B4-BE49-F238E27FC236}">
                <a16:creationId xmlns:a16="http://schemas.microsoft.com/office/drawing/2014/main" id="{06B1D97E-1540-5D14-6125-E65DAF0BB93F}"/>
              </a:ext>
            </a:extLst>
          </p:cNvPr>
          <p:cNvSpPr txBox="1">
            <a:spLocks/>
          </p:cNvSpPr>
          <p:nvPr/>
        </p:nvSpPr>
        <p:spPr>
          <a:xfrm>
            <a:off x="3638680" y="6105525"/>
            <a:ext cx="4914639" cy="8667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it-IT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inzel" pitchFamily="2" charset="77"/>
                <a:ea typeface="+mn-ea"/>
                <a:cs typeface="Courier New" panose="02070309020205020404" pitchFamily="49" charset="0"/>
              </a:rPr>
              <a:t>STGWD - Erice, 20-27 </a:t>
            </a:r>
            <a:r>
              <a:rPr kumimoji="0" lang="it-IT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inzel" pitchFamily="2" charset="77"/>
                <a:ea typeface="+mn-ea"/>
                <a:cs typeface="Courier New" panose="02070309020205020404" pitchFamily="49" charset="0"/>
              </a:rPr>
              <a:t>May</a:t>
            </a: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inzel" pitchFamily="2" charset="77"/>
                <a:ea typeface="+mn-ea"/>
                <a:cs typeface="Courier New" panose="02070309020205020404" pitchFamily="49" charset="0"/>
              </a:rPr>
              <a:t> 2026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B17BBF7A-1BF4-BA14-37C7-369C3D254C08}"/>
              </a:ext>
            </a:extLst>
          </p:cNvPr>
          <p:cNvSpPr txBox="1"/>
          <p:nvPr/>
        </p:nvSpPr>
        <p:spPr>
          <a:xfrm>
            <a:off x="2730848" y="5920859"/>
            <a:ext cx="67941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b="1" dirty="0">
                <a:solidFill>
                  <a:schemeClr val="bg1"/>
                </a:solidFill>
                <a:latin typeface="Cinzel" pitchFamily="2" charset="77"/>
              </a:rPr>
              <a:t>Ettore Majorana Centre for Scientific Culture</a:t>
            </a:r>
          </a:p>
        </p:txBody>
      </p:sp>
    </p:spTree>
    <p:extLst>
      <p:ext uri="{BB962C8B-B14F-4D97-AF65-F5344CB8AC3E}">
        <p14:creationId xmlns:p14="http://schemas.microsoft.com/office/powerpoint/2010/main" val="40244438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tangolo 18">
            <a:extLst>
              <a:ext uri="{FF2B5EF4-FFF2-40B4-BE49-F238E27FC236}">
                <a16:creationId xmlns:a16="http://schemas.microsoft.com/office/drawing/2014/main" id="{9F8F72B1-788D-2EFD-CF93-A099CDA269E9}"/>
              </a:ext>
            </a:extLst>
          </p:cNvPr>
          <p:cNvSpPr/>
          <p:nvPr/>
        </p:nvSpPr>
        <p:spPr>
          <a:xfrm>
            <a:off x="304579" y="4508448"/>
            <a:ext cx="11549575" cy="846785"/>
          </a:xfrm>
          <a:prstGeom prst="rect">
            <a:avLst/>
          </a:prstGeom>
          <a:noFill/>
          <a:ln cap="rnd">
            <a:noFill/>
            <a:prstDash val="dash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it-IT" sz="1600" b="1" dirty="0" err="1">
              <a:solidFill>
                <a:schemeClr val="tx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8" name="Rettangolo 17">
            <a:extLst>
              <a:ext uri="{FF2B5EF4-FFF2-40B4-BE49-F238E27FC236}">
                <a16:creationId xmlns:a16="http://schemas.microsoft.com/office/drawing/2014/main" id="{810678B6-0C85-020F-29BA-45689858CFF4}"/>
              </a:ext>
            </a:extLst>
          </p:cNvPr>
          <p:cNvSpPr/>
          <p:nvPr/>
        </p:nvSpPr>
        <p:spPr>
          <a:xfrm>
            <a:off x="318867" y="2254845"/>
            <a:ext cx="11549575" cy="2243140"/>
          </a:xfrm>
          <a:prstGeom prst="rect">
            <a:avLst/>
          </a:prstGeom>
          <a:noFill/>
          <a:ln>
            <a:noFill/>
            <a:prstDash val="dash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1400" b="1" dirty="0">
              <a:solidFill>
                <a:schemeClr val="tx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22" name="Segnaposto piè di pagina 1">
            <a:extLst>
              <a:ext uri="{FF2B5EF4-FFF2-40B4-BE49-F238E27FC236}">
                <a16:creationId xmlns:a16="http://schemas.microsoft.com/office/drawing/2014/main" id="{7E824C0B-882C-74A9-B5D6-1B1FEC175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57B51EF2-AB7F-FDEE-625C-0AB463D7A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ln>
            <a:noFill/>
            <a:bevel/>
          </a:ln>
        </p:spPr>
        <p:txBody>
          <a:bodyPr/>
          <a:lstStyle/>
          <a:p>
            <a:fld id="{A1B7A47C-697F-7941-A965-C5009E05ECEF}" type="slidenum">
              <a:rPr lang="it-IT" smtClean="0"/>
              <a:t>1</a:t>
            </a:fld>
            <a:endParaRPr lang="it-IT"/>
          </a:p>
        </p:txBody>
      </p:sp>
      <p:cxnSp>
        <p:nvCxnSpPr>
          <p:cNvPr id="21" name="Connettore dritto 20">
            <a:extLst>
              <a:ext uri="{FF2B5EF4-FFF2-40B4-BE49-F238E27FC236}">
                <a16:creationId xmlns:a16="http://schemas.microsoft.com/office/drawing/2014/main" id="{B927E48B-EB92-7E29-C6A0-8151A05AA8EA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Immagine 22">
            <a:extLst>
              <a:ext uri="{FF2B5EF4-FFF2-40B4-BE49-F238E27FC236}">
                <a16:creationId xmlns:a16="http://schemas.microsoft.com/office/drawing/2014/main" id="{362A779A-57FF-2C22-F90E-45BB6254581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918" t="5339" r="20877" b="10328"/>
          <a:stretch>
            <a:fillRect/>
          </a:stretch>
        </p:blipFill>
        <p:spPr>
          <a:xfrm>
            <a:off x="6761630" y="1369954"/>
            <a:ext cx="4017479" cy="4031873"/>
          </a:xfrm>
          <a:prstGeom prst="ellipse">
            <a:avLst/>
          </a:prstGeom>
          <a:noFill/>
        </p:spPr>
      </p:pic>
      <p:sp>
        <p:nvSpPr>
          <p:cNvPr id="26" name="Rettangolo 25">
            <a:extLst>
              <a:ext uri="{FF2B5EF4-FFF2-40B4-BE49-F238E27FC236}">
                <a16:creationId xmlns:a16="http://schemas.microsoft.com/office/drawing/2014/main" id="{6954FDB0-70FD-4AF0-D74D-3C5245FABA52}"/>
              </a:ext>
            </a:extLst>
          </p:cNvPr>
          <p:cNvSpPr/>
          <p:nvPr/>
        </p:nvSpPr>
        <p:spPr>
          <a:xfrm>
            <a:off x="444441" y="1279298"/>
            <a:ext cx="6248279" cy="5016758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Font di sistema regolare"/>
              <a:buChar char="⚜️"/>
            </a:pPr>
            <a:r>
              <a:rPr lang="en-US" sz="1600" dirty="0">
                <a:latin typeface="Cinzel" pitchFamily="2" charset="77"/>
                <a:cs typeface="Courier New" panose="02070309020205020404" pitchFamily="49" charset="0"/>
              </a:rPr>
              <a:t>Gravitational Wave  Detector Core Optics</a:t>
            </a:r>
          </a:p>
          <a:p>
            <a:pPr marL="285750" indent="-285750"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Font di sistema regolare"/>
              <a:buChar char="⚜️"/>
            </a:pPr>
            <a:endParaRPr lang="en-US" sz="1600" dirty="0">
              <a:latin typeface="Book Antiqua" panose="02040602050305030304" pitchFamily="18" charset="0"/>
              <a:cs typeface="Courier New"/>
            </a:endParaRPr>
          </a:p>
          <a:p>
            <a:pPr marL="742950" lvl="1" indent="-285750"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Font di sistema regolare"/>
              <a:buChar char="⚜️"/>
            </a:pPr>
            <a:r>
              <a:rPr lang="en-US" sz="1600" dirty="0">
                <a:latin typeface="Cinzel" pitchFamily="2" charset="77"/>
                <a:cs typeface="Courier New" panose="02070309020205020404" pitchFamily="49" charset="0"/>
              </a:rPr>
              <a:t>Cold defects: Real Mirrors vs Ideal Design</a:t>
            </a:r>
            <a:endParaRPr lang="en-US" sz="1600" dirty="0">
              <a:latin typeface="Book Antiqua" panose="02040602050305030304" pitchFamily="18" charset="0"/>
              <a:cs typeface="Courier New"/>
            </a:endParaRPr>
          </a:p>
          <a:p>
            <a:pPr marL="285750" indent="-285750"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Font di sistema regolare"/>
              <a:buChar char="⚜️"/>
            </a:pPr>
            <a:endParaRPr lang="en-US" sz="1600" dirty="0">
              <a:latin typeface="Book Antiqua" panose="02040602050305030304" pitchFamily="18" charset="0"/>
              <a:cs typeface="Courier New"/>
            </a:endParaRPr>
          </a:p>
          <a:p>
            <a:pPr marL="285750" indent="-285750"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Font di sistema regolare"/>
              <a:buChar char="⚜️"/>
            </a:pPr>
            <a:r>
              <a:rPr lang="en-US" sz="1600" dirty="0">
                <a:latin typeface="Cinzel" pitchFamily="2" charset="77"/>
                <a:cs typeface="Courier New" panose="02070309020205020404" pitchFamily="49" charset="0"/>
              </a:rPr>
              <a:t>Thermal effects</a:t>
            </a:r>
          </a:p>
          <a:p>
            <a:pPr marL="742950" lvl="1" indent="-285750">
              <a:buClr>
                <a:schemeClr val="accent4">
                  <a:lumMod val="75000"/>
                </a:schemeClr>
              </a:buClr>
              <a:buFont typeface="Font di sistema regolare"/>
              <a:buChar char="✧"/>
            </a:pPr>
            <a:endParaRPr lang="en-US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742950" lvl="1" indent="-285750"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Font di sistema regolare"/>
              <a:buChar char="⚜️"/>
            </a:pPr>
            <a:r>
              <a:rPr lang="en-US" sz="1600" dirty="0">
                <a:latin typeface="Cinzel" pitchFamily="2" charset="77"/>
                <a:cs typeface="Courier New" panose="02070309020205020404" pitchFamily="49" charset="0"/>
              </a:rPr>
              <a:t>simulations </a:t>
            </a:r>
          </a:p>
          <a:p>
            <a:pPr marL="285750" indent="-285750"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Font di sistema regolare"/>
              <a:buChar char="⚜️"/>
            </a:pPr>
            <a:endParaRPr lang="en-US" sz="1600" dirty="0">
              <a:latin typeface="Cinzel" pitchFamily="2" charset="77"/>
              <a:cs typeface="Courier New" panose="02070309020205020404" pitchFamily="49" charset="0"/>
            </a:endParaRPr>
          </a:p>
          <a:p>
            <a:pPr marL="285750" indent="-285750">
              <a:buSzPct val="80000"/>
              <a:buFont typeface="Font di sistema regolare"/>
              <a:buChar char="⚜️"/>
            </a:pPr>
            <a:r>
              <a:rPr lang="it-IT" sz="1600" dirty="0">
                <a:latin typeface="Cinzel" pitchFamily="2" charset="77"/>
              </a:rPr>
              <a:t>Impact of </a:t>
            </a:r>
            <a:r>
              <a:rPr lang="it-IT" sz="1600" dirty="0" err="1">
                <a:latin typeface="Cinzel" pitchFamily="2" charset="77"/>
              </a:rPr>
              <a:t>thermal</a:t>
            </a:r>
            <a:r>
              <a:rPr lang="it-IT" sz="1600" dirty="0">
                <a:latin typeface="Cinzel" pitchFamily="2" charset="77"/>
              </a:rPr>
              <a:t> </a:t>
            </a:r>
            <a:r>
              <a:rPr lang="it-IT" sz="1600" dirty="0" err="1">
                <a:latin typeface="Cinzel" pitchFamily="2" charset="77"/>
              </a:rPr>
              <a:t>effects</a:t>
            </a:r>
            <a:r>
              <a:rPr lang="it-IT" sz="1600" dirty="0">
                <a:latin typeface="Cinzel" pitchFamily="2" charset="77"/>
              </a:rPr>
              <a:t> on the ITF </a:t>
            </a:r>
            <a:r>
              <a:rPr lang="it-IT" sz="1600" dirty="0" err="1">
                <a:latin typeface="Cinzel" pitchFamily="2" charset="77"/>
              </a:rPr>
              <a:t>operation</a:t>
            </a:r>
            <a:endParaRPr lang="it-IT" sz="1600" dirty="0">
              <a:latin typeface="Cinzel" pitchFamily="2" charset="77"/>
            </a:endParaRPr>
          </a:p>
          <a:p>
            <a:pPr>
              <a:buSzPct val="80000"/>
            </a:pPr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742950" lvl="1" indent="-285750">
              <a:buSzPct val="80000"/>
              <a:buFont typeface="Font di sistema regolare"/>
              <a:buChar char="⚜️"/>
            </a:pPr>
            <a:r>
              <a:rPr lang="it-IT" sz="1600" dirty="0" err="1">
                <a:latin typeface="Cinzel" pitchFamily="2" charset="77"/>
              </a:rPr>
              <a:t>Interferometer</a:t>
            </a:r>
            <a:r>
              <a:rPr lang="it-IT" sz="1600" dirty="0">
                <a:latin typeface="Cinzel" pitchFamily="2" charset="77"/>
              </a:rPr>
              <a:t> </a:t>
            </a:r>
            <a:r>
              <a:rPr lang="it-IT" sz="1600" dirty="0" err="1">
                <a:latin typeface="Cinzel" pitchFamily="2" charset="77"/>
              </a:rPr>
              <a:t>simulation</a:t>
            </a:r>
            <a:r>
              <a:rPr lang="it-IT" sz="1600" dirty="0">
                <a:latin typeface="Cinzel" pitchFamily="2" charset="77"/>
              </a:rPr>
              <a:t> tool</a:t>
            </a:r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285750" indent="-285750">
              <a:buSzPct val="80000"/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285750" indent="-285750">
              <a:buSzPct val="80000"/>
              <a:buFont typeface="Font di sistema regolare"/>
              <a:buChar char="⚜️"/>
            </a:pPr>
            <a:r>
              <a:rPr lang="en-US" sz="1600" dirty="0">
                <a:latin typeface="Cinzel" pitchFamily="2" charset="77"/>
                <a:cs typeface="Courier New" panose="02070309020205020404" pitchFamily="49" charset="0"/>
              </a:rPr>
              <a:t>Thermal compensation system (TCS) </a:t>
            </a:r>
          </a:p>
          <a:p>
            <a:pPr marL="285750" indent="-285750">
              <a:buClr>
                <a:schemeClr val="accent4">
                  <a:lumMod val="75000"/>
                </a:schemeClr>
              </a:buClr>
              <a:buFont typeface="Font di sistema regolare"/>
              <a:buChar char="⚜️"/>
            </a:pPr>
            <a:endParaRPr lang="en-US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742950" lvl="1" indent="-285750">
              <a:buClr>
                <a:schemeClr val="accent4">
                  <a:lumMod val="75000"/>
                </a:schemeClr>
              </a:buClr>
              <a:buFont typeface="Font di sistema regolare"/>
              <a:buChar char="⚜️"/>
            </a:pPr>
            <a:r>
              <a:rPr lang="it-IT" sz="1600" dirty="0">
                <a:latin typeface="Cinzel" pitchFamily="2" charset="77"/>
                <a:cs typeface="Courier New" panose="02070309020205020404" pitchFamily="49" charset="0"/>
              </a:rPr>
              <a:t>Advanced Virgo case</a:t>
            </a:r>
          </a:p>
          <a:p>
            <a:pPr marL="285750" indent="-285750">
              <a:buClr>
                <a:schemeClr val="accent4">
                  <a:lumMod val="75000"/>
                </a:schemeClr>
              </a:buClr>
              <a:buFont typeface="Font di sistema regolare"/>
              <a:buChar char="⚜️"/>
            </a:pPr>
            <a:endParaRPr lang="it-IT" sz="1600" dirty="0">
              <a:latin typeface="Cinzel" pitchFamily="2" charset="77"/>
              <a:cs typeface="Courier New" panose="02070309020205020404" pitchFamily="49" charset="0"/>
            </a:endParaRPr>
          </a:p>
          <a:p>
            <a:pPr marL="285750" indent="-285750">
              <a:buClr>
                <a:schemeClr val="accent4">
                  <a:lumMod val="75000"/>
                </a:schemeClr>
              </a:buClr>
              <a:buFont typeface="Font di sistema regolare"/>
              <a:buChar char="⚜️"/>
            </a:pPr>
            <a:r>
              <a:rPr lang="it-IT" sz="1600" dirty="0">
                <a:latin typeface="Cinzel" pitchFamily="2" charset="77"/>
              </a:rPr>
              <a:t>Next-generation </a:t>
            </a:r>
            <a:r>
              <a:rPr lang="it-IT" sz="1600" dirty="0" err="1">
                <a:latin typeface="Cinzel" pitchFamily="2" charset="77"/>
              </a:rPr>
              <a:t>wavefront</a:t>
            </a:r>
            <a:r>
              <a:rPr lang="it-IT" sz="1600" dirty="0">
                <a:latin typeface="Cinzel" pitchFamily="2" charset="77"/>
              </a:rPr>
              <a:t> </a:t>
            </a:r>
            <a:r>
              <a:rPr lang="it-IT" sz="1600" dirty="0" err="1">
                <a:latin typeface="Cinzel" pitchFamily="2" charset="77"/>
              </a:rPr>
              <a:t>actuators</a:t>
            </a:r>
            <a:endParaRPr lang="it-IT" sz="1600" dirty="0">
              <a:latin typeface="Cinzel" pitchFamily="2" charset="77"/>
            </a:endParaRPr>
          </a:p>
          <a:p>
            <a:pPr marL="285750" indent="-285750">
              <a:buClr>
                <a:schemeClr val="accent4">
                  <a:lumMod val="75000"/>
                </a:schemeClr>
              </a:buClr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dirty="0">
                <a:latin typeface="Cinzel" pitchFamily="2" charset="77"/>
              </a:rPr>
              <a:t>ACRONYMS</a:t>
            </a:r>
            <a:r>
              <a:rPr lang="it-IT" sz="1600" dirty="0">
                <a:latin typeface="Book Antiqua" panose="02040602050305030304" pitchFamily="18" charset="0"/>
              </a:rPr>
              <a:t> &amp; </a:t>
            </a:r>
            <a:r>
              <a:rPr lang="it-IT" sz="1600" dirty="0">
                <a:latin typeface="Cinzel" pitchFamily="2" charset="77"/>
              </a:rPr>
              <a:t>REFERENCES </a:t>
            </a:r>
            <a:r>
              <a:rPr lang="it-IT" sz="1600" dirty="0">
                <a:latin typeface="Book Antiqua" panose="02040602050305030304" pitchFamily="18" charset="0"/>
              </a:rPr>
              <a:t> </a:t>
            </a:r>
          </a:p>
          <a:p>
            <a:pPr lvl="1">
              <a:buClr>
                <a:schemeClr val="accent4">
                  <a:lumMod val="50000"/>
                </a:schemeClr>
              </a:buClr>
            </a:pPr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</p:txBody>
      </p:sp>
      <p:sp>
        <p:nvSpPr>
          <p:cNvPr id="34" name="Titolo 2">
            <a:extLst>
              <a:ext uri="{FF2B5EF4-FFF2-40B4-BE49-F238E27FC236}">
                <a16:creationId xmlns:a16="http://schemas.microsoft.com/office/drawing/2014/main" id="{4A96C84A-FE46-0949-6660-FE1C6FA3144E}"/>
              </a:ext>
            </a:extLst>
          </p:cNvPr>
          <p:cNvSpPr txBox="1">
            <a:spLocks/>
          </p:cNvSpPr>
          <p:nvPr/>
        </p:nvSpPr>
        <p:spPr>
          <a:xfrm>
            <a:off x="347922" y="-3221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800" dirty="0"/>
              <a:t>⚜️</a:t>
            </a:r>
            <a:r>
              <a:rPr lang="it-IT" sz="3400" dirty="0"/>
              <a:t> 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</a:rPr>
              <a:t>Outline </a:t>
            </a:r>
          </a:p>
        </p:txBody>
      </p:sp>
      <p:cxnSp>
        <p:nvCxnSpPr>
          <p:cNvPr id="6" name="Connettore dritto 5">
            <a:extLst>
              <a:ext uri="{FF2B5EF4-FFF2-40B4-BE49-F238E27FC236}">
                <a16:creationId xmlns:a16="http://schemas.microsoft.com/office/drawing/2014/main" id="{E94CAB9F-47B0-9E1C-516B-133741B378CB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Immagine 1">
            <a:extLst>
              <a:ext uri="{FF2B5EF4-FFF2-40B4-BE49-F238E27FC236}">
                <a16:creationId xmlns:a16="http://schemas.microsoft.com/office/drawing/2014/main" id="{DBD11F5E-2BA3-AA0D-869F-EB1E643CBE3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220" t="9214" r="15663" b="11283"/>
          <a:stretch>
            <a:fillRect/>
          </a:stretch>
        </p:blipFill>
        <p:spPr>
          <a:xfrm>
            <a:off x="9394012" y="4497985"/>
            <a:ext cx="2279388" cy="2057475"/>
          </a:xfrm>
          <a:prstGeom prst="ellipse">
            <a:avLst/>
          </a:prstGeom>
        </p:spPr>
      </p:pic>
      <p:pic>
        <p:nvPicPr>
          <p:cNvPr id="3" name="Immagine 2">
            <a:extLst>
              <a:ext uri="{FF2B5EF4-FFF2-40B4-BE49-F238E27FC236}">
                <a16:creationId xmlns:a16="http://schemas.microsoft.com/office/drawing/2014/main" id="{E388F6CA-3FFE-EFD5-2B0B-FA46FC6E641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220" t="9214" r="15663" b="11283"/>
          <a:stretch>
            <a:fillRect/>
          </a:stretch>
        </p:blipFill>
        <p:spPr>
          <a:xfrm>
            <a:off x="9906000" y="1629969"/>
            <a:ext cx="1040099" cy="938839"/>
          </a:xfrm>
          <a:prstGeom prst="ellipse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D5BE37EC-E944-6B65-8A14-853EED52E85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220" t="9214" r="15663" b="11283"/>
          <a:stretch>
            <a:fillRect/>
          </a:stretch>
        </p:blipFill>
        <p:spPr>
          <a:xfrm>
            <a:off x="10870868" y="1146162"/>
            <a:ext cx="1040099" cy="938839"/>
          </a:xfrm>
          <a:prstGeom prst="ellipse">
            <a:avLst/>
          </a:prstGeom>
        </p:spPr>
      </p:pic>
      <p:sp>
        <p:nvSpPr>
          <p:cNvPr id="8" name="Ovale 7">
            <a:extLst>
              <a:ext uri="{FF2B5EF4-FFF2-40B4-BE49-F238E27FC236}">
                <a16:creationId xmlns:a16="http://schemas.microsoft.com/office/drawing/2014/main" id="{88696FB4-1E1E-1DC0-ABCA-52BEFFCF505A}"/>
              </a:ext>
            </a:extLst>
          </p:cNvPr>
          <p:cNvSpPr/>
          <p:nvPr/>
        </p:nvSpPr>
        <p:spPr>
          <a:xfrm>
            <a:off x="10341681" y="2844968"/>
            <a:ext cx="1183889" cy="1103652"/>
          </a:xfrm>
          <a:prstGeom prst="ellipse">
            <a:avLst/>
          </a:prstGeom>
          <a:gradFill>
            <a:gsLst>
              <a:gs pos="0">
                <a:srgbClr val="C00000"/>
              </a:gs>
              <a:gs pos="23000">
                <a:srgbClr val="FFC000"/>
              </a:gs>
              <a:gs pos="69000">
                <a:srgbClr val="00B0F0"/>
              </a:gs>
              <a:gs pos="97000">
                <a:srgbClr val="011893"/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sp>
        <p:nvSpPr>
          <p:cNvPr id="9" name="Ovale 8">
            <a:extLst>
              <a:ext uri="{FF2B5EF4-FFF2-40B4-BE49-F238E27FC236}">
                <a16:creationId xmlns:a16="http://schemas.microsoft.com/office/drawing/2014/main" id="{EBCADA13-6FAA-E501-163E-52748EFD843C}"/>
              </a:ext>
            </a:extLst>
          </p:cNvPr>
          <p:cNvSpPr/>
          <p:nvPr/>
        </p:nvSpPr>
        <p:spPr>
          <a:xfrm>
            <a:off x="8760908" y="5488046"/>
            <a:ext cx="876123" cy="883005"/>
          </a:xfrm>
          <a:prstGeom prst="ellipse">
            <a:avLst/>
          </a:prstGeom>
          <a:gradFill>
            <a:gsLst>
              <a:gs pos="0">
                <a:srgbClr val="C00000"/>
              </a:gs>
              <a:gs pos="23000">
                <a:srgbClr val="FFC000"/>
              </a:gs>
              <a:gs pos="69000">
                <a:srgbClr val="00B0F0"/>
              </a:gs>
              <a:gs pos="97000">
                <a:srgbClr val="011893"/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965961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tangolo 4">
            <a:extLst>
              <a:ext uri="{FF2B5EF4-FFF2-40B4-BE49-F238E27FC236}">
                <a16:creationId xmlns:a16="http://schemas.microsoft.com/office/drawing/2014/main" id="{FA6490E7-DDAC-8C4D-8ED8-890185A903C7}"/>
              </a:ext>
            </a:extLst>
          </p:cNvPr>
          <p:cNvSpPr/>
          <p:nvPr/>
        </p:nvSpPr>
        <p:spPr>
          <a:xfrm>
            <a:off x="405796" y="1275700"/>
            <a:ext cx="4684350" cy="4770537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b="1" dirty="0" err="1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Substrate</a:t>
            </a:r>
            <a:endParaRPr lang="it-IT" sz="1600" dirty="0">
              <a:latin typeface="Book Antiqua" panose="02040602050305030304" pitchFamily="18" charset="0"/>
              <a:ea typeface="Annai MN" pitchFamily="2" charset="77"/>
              <a:cs typeface="Annai MN" pitchFamily="2" charset="77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High-</a:t>
            </a:r>
            <a:r>
              <a:rPr lang="it-IT" sz="1600" dirty="0" err="1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purity</a:t>
            </a: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fused</a:t>
            </a: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silica</a:t>
            </a: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 (</a:t>
            </a:r>
            <a:r>
              <a:rPr lang="it-IT" sz="1600" dirty="0" err="1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Suprasil</a:t>
            </a: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)</a:t>
            </a: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Diameter</a:t>
            </a: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: 35 cm, Mass: ~ 40 kg</a:t>
            </a: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endParaRPr lang="it-IT" sz="1600" dirty="0">
              <a:latin typeface="Book Antiqua" panose="02040602050305030304" pitchFamily="18" charset="0"/>
              <a:ea typeface="Annai MN" pitchFamily="2" charset="77"/>
              <a:cs typeface="Annai MN" pitchFamily="2" charset="77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b="1" dirty="0" err="1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Geometry</a:t>
            </a:r>
            <a:endParaRPr lang="it-IT" sz="1600" dirty="0">
              <a:latin typeface="Book Antiqua" panose="02040602050305030304" pitchFamily="18" charset="0"/>
              <a:ea typeface="Annai MN" pitchFamily="2" charset="77"/>
              <a:cs typeface="Annai MN" pitchFamily="2" charset="77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Radius of Curvature (RoC): ~ 1.5 km</a:t>
            </a:r>
          </a:p>
          <a:p>
            <a:pPr>
              <a:buClr>
                <a:schemeClr val="accent4">
                  <a:lumMod val="50000"/>
                </a:schemeClr>
              </a:buClr>
            </a:pPr>
            <a:endParaRPr lang="it-IT" sz="1600" dirty="0">
              <a:latin typeface="Book Antiqua" panose="02040602050305030304" pitchFamily="18" charset="0"/>
              <a:ea typeface="Annai MN" pitchFamily="2" charset="77"/>
              <a:cs typeface="Annai MN" pitchFamily="2" charset="77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b="1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Manufacturing</a:t>
            </a:r>
            <a:endParaRPr lang="it-IT" sz="1600" dirty="0">
              <a:latin typeface="Book Antiqua" panose="02040602050305030304" pitchFamily="18" charset="0"/>
              <a:ea typeface="Annai MN" pitchFamily="2" charset="77"/>
              <a:cs typeface="Annai MN" pitchFamily="2" charset="77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Substrates</a:t>
            </a: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provided</a:t>
            </a: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 by </a:t>
            </a:r>
            <a:r>
              <a:rPr lang="it-IT" sz="1600" dirty="0" err="1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Heraeus</a:t>
            </a: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 (Germany)</a:t>
            </a: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Polished</a:t>
            </a: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 by ZYGO (USA)</a:t>
            </a: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Coated</a:t>
            </a: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 by LMA (Lyon, France)</a:t>
            </a:r>
          </a:p>
          <a:p>
            <a:pPr>
              <a:buClr>
                <a:schemeClr val="accent4">
                  <a:lumMod val="50000"/>
                </a:schemeClr>
              </a:buClr>
            </a:pPr>
            <a:endParaRPr lang="it-IT" sz="1600" dirty="0">
              <a:latin typeface="Book Antiqua" panose="02040602050305030304" pitchFamily="18" charset="0"/>
              <a:ea typeface="Annai MN" pitchFamily="2" charset="77"/>
              <a:cs typeface="Annai MN" pitchFamily="2" charset="77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b="1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Coating</a:t>
            </a: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High- and low-index </a:t>
            </a:r>
            <a:r>
              <a:rPr lang="it-IT" sz="1600" dirty="0" err="1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amorphous</a:t>
            </a: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oxide</a:t>
            </a: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multilayers</a:t>
            </a:r>
            <a:endParaRPr lang="it-IT" sz="1600" dirty="0">
              <a:latin typeface="Book Antiqua" panose="02040602050305030304" pitchFamily="18" charset="0"/>
              <a:ea typeface="Annai MN" pitchFamily="2" charset="77"/>
              <a:cs typeface="Annai MN" pitchFamily="2" charset="77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High-</a:t>
            </a:r>
            <a:r>
              <a:rPr lang="it-IT" sz="1600" dirty="0" err="1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Reflective</a:t>
            </a: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 (HR) / Anti-</a:t>
            </a:r>
            <a:r>
              <a:rPr lang="it-IT" sz="1600" dirty="0" err="1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Reflective</a:t>
            </a: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 </a:t>
            </a:r>
          </a:p>
          <a:p>
            <a:pPr lvl="1">
              <a:buClr>
                <a:schemeClr val="accent4">
                  <a:lumMod val="50000"/>
                </a:schemeClr>
              </a:buClr>
            </a:pP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    (AR) </a:t>
            </a:r>
            <a:r>
              <a:rPr lang="it-IT" sz="1600" dirty="0" err="1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surfaces</a:t>
            </a:r>
            <a:endParaRPr lang="it-IT" sz="1600" dirty="0">
              <a:latin typeface="Book Antiqua" panose="02040602050305030304" pitchFamily="18" charset="0"/>
              <a:ea typeface="Annai MN" pitchFamily="2" charset="77"/>
              <a:cs typeface="Annai MN" pitchFamily="2" charset="77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Optical </a:t>
            </a:r>
            <a:r>
              <a:rPr lang="it-IT" sz="1600" dirty="0" err="1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absorption</a:t>
            </a:r>
            <a:r>
              <a:rPr lang="it-IT" sz="1600" dirty="0">
                <a:latin typeface="Book Antiqua" panose="02040602050305030304" pitchFamily="18" charset="0"/>
                <a:ea typeface="Annai MN" pitchFamily="2" charset="77"/>
                <a:cs typeface="Annai MN" pitchFamily="2" charset="77"/>
              </a:rPr>
              <a:t>: ~ 0.5 ppm</a:t>
            </a:r>
          </a:p>
        </p:txBody>
      </p:sp>
      <p:sp>
        <p:nvSpPr>
          <p:cNvPr id="18" name="Segnaposto piè di pagina 1">
            <a:extLst>
              <a:ext uri="{FF2B5EF4-FFF2-40B4-BE49-F238E27FC236}">
                <a16:creationId xmlns:a16="http://schemas.microsoft.com/office/drawing/2014/main" id="{5D3CB36D-92CD-1EEC-D61E-A94E5DBA86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DDD81506-F71E-A7F4-2132-00BE2EA7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2</a:t>
            </a:fld>
            <a:endParaRPr lang="it-IT" dirty="0"/>
          </a:p>
        </p:txBody>
      </p:sp>
      <p:pic>
        <p:nvPicPr>
          <p:cNvPr id="13" name="Immagine 12">
            <a:extLst>
              <a:ext uri="{FF2B5EF4-FFF2-40B4-BE49-F238E27FC236}">
                <a16:creationId xmlns:a16="http://schemas.microsoft.com/office/drawing/2014/main" id="{1F87A109-F3AB-BE4B-E822-F0BCDC85B3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5151" y="1273363"/>
            <a:ext cx="6958927" cy="4493325"/>
          </a:xfrm>
          <a:prstGeom prst="rect">
            <a:avLst/>
          </a:prstGeom>
        </p:spPr>
      </p:pic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82308E3C-CA5B-3E7C-FF7E-AEF06FB58564}"/>
              </a:ext>
            </a:extLst>
          </p:cNvPr>
          <p:cNvSpPr txBox="1"/>
          <p:nvPr/>
        </p:nvSpPr>
        <p:spPr>
          <a:xfrm>
            <a:off x="9069018" y="5766694"/>
            <a:ext cx="28889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i="1" dirty="0">
                <a:solidFill>
                  <a:schemeClr val="accent4">
                    <a:lumMod val="50000"/>
                  </a:schemeClr>
                </a:solidFill>
                <a:latin typeface="Cambria" panose="02040503050406030204" pitchFamily="18" charset="0"/>
              </a:rPr>
              <a:t>Credit by Maurizio Perciballi </a:t>
            </a:r>
          </a:p>
        </p:txBody>
      </p:sp>
      <p:sp>
        <p:nvSpPr>
          <p:cNvPr id="17" name="Titolo 2">
            <a:extLst>
              <a:ext uri="{FF2B5EF4-FFF2-40B4-BE49-F238E27FC236}">
                <a16:creationId xmlns:a16="http://schemas.microsoft.com/office/drawing/2014/main" id="{8F20E043-E7B5-871E-323D-2183EC081BF2}"/>
              </a:ext>
            </a:extLst>
          </p:cNvPr>
          <p:cNvSpPr txBox="1">
            <a:spLocks/>
          </p:cNvSpPr>
          <p:nvPr/>
        </p:nvSpPr>
        <p:spPr>
          <a:xfrm>
            <a:off x="347922" y="-5383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800" dirty="0"/>
              <a:t>⚜️</a:t>
            </a:r>
            <a:r>
              <a:rPr lang="it-IT" sz="3600" dirty="0"/>
              <a:t> 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</a:rPr>
              <a:t>GW Detector Core Optics</a:t>
            </a:r>
          </a:p>
        </p:txBody>
      </p:sp>
      <p:cxnSp>
        <p:nvCxnSpPr>
          <p:cNvPr id="2" name="Connettore dritto 1">
            <a:extLst>
              <a:ext uri="{FF2B5EF4-FFF2-40B4-BE49-F238E27FC236}">
                <a16:creationId xmlns:a16="http://schemas.microsoft.com/office/drawing/2014/main" id="{A8108B98-4F85-1FB8-AFBB-46E27FD36990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Connettore dritto 2">
            <a:extLst>
              <a:ext uri="{FF2B5EF4-FFF2-40B4-BE49-F238E27FC236}">
                <a16:creationId xmlns:a16="http://schemas.microsoft.com/office/drawing/2014/main" id="{21A7C4F9-73E1-E58D-4BB3-EE9F08A75697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90973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egnaposto piè di pagina 1">
            <a:extLst>
              <a:ext uri="{FF2B5EF4-FFF2-40B4-BE49-F238E27FC236}">
                <a16:creationId xmlns:a16="http://schemas.microsoft.com/office/drawing/2014/main" id="{0BB06F55-4AE5-4998-BC4A-60FF46E0A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75" name="Segnaposto numero diapositiva 74">
            <a:extLst>
              <a:ext uri="{FF2B5EF4-FFF2-40B4-BE49-F238E27FC236}">
                <a16:creationId xmlns:a16="http://schemas.microsoft.com/office/drawing/2014/main" id="{1867BC0E-4F9F-3E49-2C47-C1009C4F3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dirty="0" smtClean="0"/>
              <a:pPr/>
              <a:t>3</a:t>
            </a:fld>
            <a:endParaRPr lang="it-IT"/>
          </a:p>
        </p:txBody>
      </p:sp>
      <p:sp>
        <p:nvSpPr>
          <p:cNvPr id="99" name="Rettangolo 98">
            <a:extLst>
              <a:ext uri="{FF2B5EF4-FFF2-40B4-BE49-F238E27FC236}">
                <a16:creationId xmlns:a16="http://schemas.microsoft.com/office/drawing/2014/main" id="{46DAA634-E5B3-CBF2-3053-39C764E1DE55}"/>
              </a:ext>
            </a:extLst>
          </p:cNvPr>
          <p:cNvSpPr/>
          <p:nvPr/>
        </p:nvSpPr>
        <p:spPr>
          <a:xfrm>
            <a:off x="5692968" y="1332818"/>
            <a:ext cx="3007509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400" dirty="0" err="1">
                <a:latin typeface="Cambria" panose="02040503050406030204" pitchFamily="18" charset="0"/>
                <a:cs typeface="Courier New" panose="02070309020205020404" pitchFamily="49" charset="0"/>
              </a:rPr>
              <a:t>Example</a:t>
            </a:r>
            <a:r>
              <a:rPr lang="it-IT" sz="1400" dirty="0">
                <a:latin typeface="Cambria" panose="02040503050406030204" pitchFamily="18" charset="0"/>
                <a:cs typeface="Courier New" panose="02070309020205020404" pitchFamily="49" charset="0"/>
              </a:rPr>
              <a:t> of </a:t>
            </a:r>
            <a:r>
              <a:rPr lang="it-IT" sz="1400" dirty="0" err="1">
                <a:latin typeface="Cambria" panose="02040503050406030204" pitchFamily="18" charset="0"/>
                <a:cs typeface="Courier New" panose="02070309020205020404" pitchFamily="49" charset="0"/>
              </a:rPr>
              <a:t>substrate</a:t>
            </a:r>
            <a:r>
              <a:rPr lang="it-IT" sz="1400" dirty="0">
                <a:latin typeface="Cambria" panose="02040503050406030204" pitchFamily="18" charset="0"/>
                <a:cs typeface="Courier New" panose="02070309020205020404" pitchFamily="49" charset="0"/>
              </a:rPr>
              <a:t> </a:t>
            </a:r>
            <a:r>
              <a:rPr lang="it-IT" sz="1400" dirty="0" err="1">
                <a:latin typeface="Cambria" panose="02040503050406030204" pitchFamily="18" charset="0"/>
                <a:cs typeface="Courier New" panose="02070309020205020404" pitchFamily="49" charset="0"/>
              </a:rPr>
              <a:t>inhomogeneities</a:t>
            </a:r>
            <a:r>
              <a:rPr lang="it-IT" sz="1400" dirty="0">
                <a:latin typeface="Cambria" panose="02040503050406030204" pitchFamily="18" charset="0"/>
                <a:cs typeface="Courier New" panose="02070309020205020404" pitchFamily="49" charset="0"/>
              </a:rPr>
              <a:t> </a:t>
            </a:r>
            <a:r>
              <a:rPr lang="it-IT" sz="1400" dirty="0" err="1">
                <a:latin typeface="Cambria" panose="02040503050406030204" pitchFamily="18" charset="0"/>
                <a:cs typeface="Courier New" panose="02070309020205020404" pitchFamily="49" charset="0"/>
              </a:rPr>
              <a:t>map</a:t>
            </a:r>
            <a:r>
              <a:rPr lang="it-IT" sz="1400" dirty="0">
                <a:latin typeface="Cambria" panose="02040503050406030204" pitchFamily="18" charset="0"/>
                <a:cs typeface="Courier New" panose="02070309020205020404" pitchFamily="49" charset="0"/>
              </a:rPr>
              <a:t>  in Advanced Virgo core </a:t>
            </a:r>
            <a:r>
              <a:rPr lang="it-IT" sz="1400" dirty="0" err="1">
                <a:latin typeface="Cambria" panose="02040503050406030204" pitchFamily="18" charset="0"/>
                <a:cs typeface="Courier New" panose="02070309020205020404" pitchFamily="49" charset="0"/>
              </a:rPr>
              <a:t>optics</a:t>
            </a:r>
            <a:endParaRPr lang="it-IT" sz="1400" dirty="0">
              <a:latin typeface="Cambria" panose="02040503050406030204" pitchFamily="18" charset="0"/>
              <a:cs typeface="Courier New" panose="02070309020205020404" pitchFamily="49" charset="0"/>
            </a:endParaRPr>
          </a:p>
        </p:txBody>
      </p:sp>
      <p:sp>
        <p:nvSpPr>
          <p:cNvPr id="11" name="Titolo 2">
            <a:extLst>
              <a:ext uri="{FF2B5EF4-FFF2-40B4-BE49-F238E27FC236}">
                <a16:creationId xmlns:a16="http://schemas.microsoft.com/office/drawing/2014/main" id="{4A32E4AC-E060-499F-B676-848DAC22A42C}"/>
              </a:ext>
            </a:extLst>
          </p:cNvPr>
          <p:cNvSpPr txBox="1">
            <a:spLocks/>
          </p:cNvSpPr>
          <p:nvPr/>
        </p:nvSpPr>
        <p:spPr>
          <a:xfrm>
            <a:off x="347921" y="-27484"/>
            <a:ext cx="1163600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4000" b="1" dirty="0">
              <a:latin typeface="Cinzel" pitchFamily="2" charset="77"/>
              <a:cs typeface="Courier New" panose="02070309020205020404" pitchFamily="49" charset="0"/>
            </a:endParaRPr>
          </a:p>
          <a:p>
            <a:r>
              <a:rPr lang="it-IT" sz="2800" dirty="0"/>
              <a:t>⚜️ 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</a:rPr>
              <a:t>Cold Defects: Real Mirrors vs Ideal Design</a:t>
            </a:r>
          </a:p>
          <a:p>
            <a:endParaRPr lang="en-US" sz="4000" dirty="0">
              <a:latin typeface="Cinzel" pitchFamily="2" charset="77"/>
              <a:cs typeface="Courier New" panose="02070309020205020404" pitchFamily="49" charset="0"/>
            </a:endParaRPr>
          </a:p>
        </p:txBody>
      </p:sp>
      <p:sp>
        <p:nvSpPr>
          <p:cNvPr id="24" name="Rettangolo 23">
            <a:extLst>
              <a:ext uri="{FF2B5EF4-FFF2-40B4-BE49-F238E27FC236}">
                <a16:creationId xmlns:a16="http://schemas.microsoft.com/office/drawing/2014/main" id="{A7629B15-A46E-492F-B219-05D277DE199B}"/>
              </a:ext>
            </a:extLst>
          </p:cNvPr>
          <p:cNvSpPr/>
          <p:nvPr/>
        </p:nvSpPr>
        <p:spPr>
          <a:xfrm>
            <a:off x="8991269" y="1339373"/>
            <a:ext cx="2817381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400" dirty="0" err="1">
                <a:latin typeface="Cambria" panose="02040503050406030204" pitchFamily="18" charset="0"/>
                <a:cs typeface="Courier New" panose="02070309020205020404" pitchFamily="49" charset="0"/>
              </a:rPr>
              <a:t>Example</a:t>
            </a:r>
            <a:r>
              <a:rPr lang="it-IT" sz="1400" dirty="0">
                <a:latin typeface="Cambria" panose="02040503050406030204" pitchFamily="18" charset="0"/>
                <a:cs typeface="Courier New" panose="02070309020205020404" pitchFamily="49" charset="0"/>
              </a:rPr>
              <a:t> of </a:t>
            </a:r>
            <a:r>
              <a:rPr lang="it-IT" sz="1400" dirty="0" err="1">
                <a:latin typeface="Cambria" panose="02040503050406030204" pitchFamily="18" charset="0"/>
                <a:cs typeface="Courier New" panose="02070309020205020404" pitchFamily="49" charset="0"/>
              </a:rPr>
              <a:t>surface</a:t>
            </a:r>
            <a:r>
              <a:rPr lang="it-IT" sz="1400" dirty="0">
                <a:latin typeface="Cambria" panose="02040503050406030204" pitchFamily="18" charset="0"/>
                <a:cs typeface="Courier New" panose="02070309020205020404" pitchFamily="49" charset="0"/>
              </a:rPr>
              <a:t> figure </a:t>
            </a:r>
            <a:r>
              <a:rPr lang="it-IT" sz="1400" dirty="0" err="1">
                <a:latin typeface="Cambria" panose="02040503050406030204" pitchFamily="18" charset="0"/>
                <a:cs typeface="Courier New" panose="02070309020205020404" pitchFamily="49" charset="0"/>
              </a:rPr>
              <a:t>errors</a:t>
            </a:r>
            <a:r>
              <a:rPr lang="it-IT" sz="1400" dirty="0">
                <a:latin typeface="Cambria" panose="02040503050406030204" pitchFamily="18" charset="0"/>
                <a:cs typeface="Courier New" panose="02070309020205020404" pitchFamily="49" charset="0"/>
              </a:rPr>
              <a:t> </a:t>
            </a:r>
            <a:r>
              <a:rPr lang="it-IT" sz="1400" dirty="0" err="1">
                <a:latin typeface="Cambria" panose="02040503050406030204" pitchFamily="18" charset="0"/>
                <a:cs typeface="Courier New" panose="02070309020205020404" pitchFamily="49" charset="0"/>
              </a:rPr>
              <a:t>map</a:t>
            </a:r>
            <a:r>
              <a:rPr lang="it-IT" sz="1400" dirty="0">
                <a:latin typeface="Cambria" panose="02040503050406030204" pitchFamily="18" charset="0"/>
                <a:cs typeface="Courier New" panose="02070309020205020404" pitchFamily="49" charset="0"/>
              </a:rPr>
              <a:t>  in Advanced </a:t>
            </a:r>
          </a:p>
          <a:p>
            <a:pPr algn="ctr"/>
            <a:r>
              <a:rPr lang="it-IT" sz="1400" dirty="0">
                <a:latin typeface="Cambria" panose="02040503050406030204" pitchFamily="18" charset="0"/>
                <a:cs typeface="Courier New" panose="02070309020205020404" pitchFamily="49" charset="0"/>
              </a:rPr>
              <a:t>Virgo core </a:t>
            </a:r>
            <a:r>
              <a:rPr lang="it-IT" sz="1400" dirty="0" err="1">
                <a:latin typeface="Cambria" panose="02040503050406030204" pitchFamily="18" charset="0"/>
                <a:cs typeface="Courier New" panose="02070309020205020404" pitchFamily="49" charset="0"/>
              </a:rPr>
              <a:t>optics</a:t>
            </a:r>
            <a:endParaRPr lang="it-IT" sz="1400" dirty="0">
              <a:latin typeface="Cambria" panose="02040503050406030204" pitchFamily="18" charset="0"/>
              <a:cs typeface="Courier New" panose="02070309020205020404" pitchFamily="49" charset="0"/>
            </a:endParaRPr>
          </a:p>
        </p:txBody>
      </p:sp>
      <p:pic>
        <p:nvPicPr>
          <p:cNvPr id="27" name="Immagine 26" descr="Immagine che contiene cibo&#10;&#10;Descrizione generata automaticamente">
            <a:extLst>
              <a:ext uri="{FF2B5EF4-FFF2-40B4-BE49-F238E27FC236}">
                <a16:creationId xmlns:a16="http://schemas.microsoft.com/office/drawing/2014/main" id="{03262D30-1ED3-7353-DDC1-55E14A01773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7495"/>
          <a:stretch>
            <a:fillRect/>
          </a:stretch>
        </p:blipFill>
        <p:spPr>
          <a:xfrm>
            <a:off x="8742688" y="2284413"/>
            <a:ext cx="3157363" cy="2522608"/>
          </a:xfrm>
          <a:prstGeom prst="rect">
            <a:avLst/>
          </a:prstGeom>
        </p:spPr>
      </p:pic>
      <p:pic>
        <p:nvPicPr>
          <p:cNvPr id="29" name="Immagine 28">
            <a:extLst>
              <a:ext uri="{FF2B5EF4-FFF2-40B4-BE49-F238E27FC236}">
                <a16:creationId xmlns:a16="http://schemas.microsoft.com/office/drawing/2014/main" id="{94CF9DDC-41A5-8434-839C-23D958D4CC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922" y="2284412"/>
            <a:ext cx="3078555" cy="2530717"/>
          </a:xfrm>
          <a:prstGeom prst="rect">
            <a:avLst/>
          </a:prstGeom>
        </p:spPr>
      </p:pic>
      <p:sp>
        <p:nvSpPr>
          <p:cNvPr id="30" name="CasellaDiTesto 29">
            <a:extLst>
              <a:ext uri="{FF2B5EF4-FFF2-40B4-BE49-F238E27FC236}">
                <a16:creationId xmlns:a16="http://schemas.microsoft.com/office/drawing/2014/main" id="{C0FA9F68-8D61-6EE2-08C3-86638540D22E}"/>
              </a:ext>
            </a:extLst>
          </p:cNvPr>
          <p:cNvSpPr txBox="1"/>
          <p:nvPr/>
        </p:nvSpPr>
        <p:spPr>
          <a:xfrm>
            <a:off x="8153400" y="2090425"/>
            <a:ext cx="7223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100" dirty="0"/>
              <a:t>ΔOPL [m]</a:t>
            </a:r>
          </a:p>
        </p:txBody>
      </p:sp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6621ABA1-3153-BCC1-645D-7D1BAB85F43E}"/>
              </a:ext>
            </a:extLst>
          </p:cNvPr>
          <p:cNvSpPr txBox="1"/>
          <p:nvPr/>
        </p:nvSpPr>
        <p:spPr>
          <a:xfrm>
            <a:off x="11218560" y="2102809"/>
            <a:ext cx="76536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100" dirty="0"/>
              <a:t>ΔOPL [m]</a:t>
            </a:r>
          </a:p>
        </p:txBody>
      </p:sp>
      <p:sp>
        <p:nvSpPr>
          <p:cNvPr id="43" name="Rettangolo 42">
            <a:extLst>
              <a:ext uri="{FF2B5EF4-FFF2-40B4-BE49-F238E27FC236}">
                <a16:creationId xmlns:a16="http://schemas.microsoft.com/office/drawing/2014/main" id="{B3486340-84E6-1170-B824-B66B36C403BC}"/>
              </a:ext>
            </a:extLst>
          </p:cNvPr>
          <p:cNvSpPr/>
          <p:nvPr/>
        </p:nvSpPr>
        <p:spPr>
          <a:xfrm>
            <a:off x="416833" y="1275700"/>
            <a:ext cx="4715999" cy="329320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</a:rPr>
              <a:t>Real </a:t>
            </a:r>
            <a:r>
              <a:rPr lang="it-IT" sz="1600" dirty="0" err="1">
                <a:latin typeface="Book Antiqua" panose="02040602050305030304" pitchFamily="18" charset="0"/>
              </a:rPr>
              <a:t>mirrors</a:t>
            </a:r>
            <a:r>
              <a:rPr lang="it-IT" sz="1600" dirty="0">
                <a:latin typeface="Book Antiqua" panose="02040602050305030304" pitchFamily="18" charset="0"/>
              </a:rPr>
              <a:t> deviate from the </a:t>
            </a:r>
            <a:r>
              <a:rPr lang="it-IT" sz="1600" dirty="0" err="1">
                <a:latin typeface="Book Antiqua" panose="02040602050305030304" pitchFamily="18" charset="0"/>
              </a:rPr>
              <a:t>ideal</a:t>
            </a:r>
            <a:r>
              <a:rPr lang="it-IT" sz="1600" dirty="0">
                <a:latin typeface="Book Antiqua" panose="02040602050305030304" pitchFamily="18" charset="0"/>
              </a:rPr>
              <a:t> design due to </a:t>
            </a:r>
            <a:r>
              <a:rPr lang="it-IT" sz="1600" dirty="0" err="1">
                <a:latin typeface="Book Antiqua" panose="02040602050305030304" pitchFamily="18" charset="0"/>
              </a:rPr>
              <a:t>residual</a:t>
            </a:r>
            <a:r>
              <a:rPr lang="it-IT" sz="1600" dirty="0">
                <a:latin typeface="Book Antiqua" panose="02040602050305030304" pitchFamily="18" charset="0"/>
              </a:rPr>
              <a:t> manufacturing </a:t>
            </a:r>
            <a:r>
              <a:rPr lang="it-IT" sz="1600" dirty="0" err="1">
                <a:latin typeface="Book Antiqua" panose="02040602050305030304" pitchFamily="18" charset="0"/>
              </a:rPr>
              <a:t>imperfections</a:t>
            </a:r>
            <a:r>
              <a:rPr lang="it-IT" sz="1600" dirty="0">
                <a:latin typeface="Book Antiqua" panose="02040602050305030304" pitchFamily="18" charset="0"/>
              </a:rPr>
              <a:t>:</a:t>
            </a:r>
          </a:p>
          <a:p>
            <a:endParaRPr lang="it-IT" sz="1600" dirty="0"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latin typeface="Book Antiqua" panose="02040602050305030304" pitchFamily="18" charset="0"/>
              </a:rPr>
              <a:t>Substrate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inhomogeneities</a:t>
            </a:r>
            <a:endParaRPr lang="it-IT" sz="1600" dirty="0"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endParaRPr lang="it-IT" sz="1600" dirty="0"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</a:rPr>
              <a:t>Surface figure </a:t>
            </a:r>
            <a:r>
              <a:rPr lang="it-IT" sz="1600" dirty="0" err="1">
                <a:latin typeface="Book Antiqua" panose="02040602050305030304" pitchFamily="18" charset="0"/>
              </a:rPr>
              <a:t>errors</a:t>
            </a:r>
            <a:endParaRPr lang="it-IT" sz="1600" dirty="0">
              <a:latin typeface="Book Antiqua" panose="02040602050305030304" pitchFamily="18" charset="0"/>
            </a:endParaRPr>
          </a:p>
          <a:p>
            <a:pPr lvl="1">
              <a:buClr>
                <a:schemeClr val="accent4">
                  <a:lumMod val="50000"/>
                </a:schemeClr>
              </a:buClr>
            </a:pPr>
            <a:endParaRPr lang="it-IT" sz="1600" dirty="0"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 err="1">
                <a:latin typeface="Book Antiqua" panose="02040602050305030304" pitchFamily="18" charset="0"/>
              </a:rPr>
              <a:t>Consequences</a:t>
            </a:r>
            <a:r>
              <a:rPr lang="it-IT" sz="1600" dirty="0">
                <a:latin typeface="Book Antiqua" panose="02040602050305030304" pitchFamily="18" charset="0"/>
              </a:rPr>
              <a:t>:</a:t>
            </a: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</a:rPr>
              <a:t>Optical Path </a:t>
            </a:r>
            <a:r>
              <a:rPr lang="it-IT" sz="1600" dirty="0" err="1">
                <a:latin typeface="Book Antiqua" panose="02040602050305030304" pitchFamily="18" charset="0"/>
              </a:rPr>
              <a:t>Length</a:t>
            </a:r>
            <a:r>
              <a:rPr lang="it-IT" sz="1600" dirty="0">
                <a:latin typeface="Book Antiqua" panose="02040602050305030304" pitchFamily="18" charset="0"/>
              </a:rPr>
              <a:t> (OPL) </a:t>
            </a:r>
            <a:r>
              <a:rPr lang="it-IT" sz="1600" dirty="0" err="1">
                <a:latin typeface="Book Antiqua" panose="02040602050305030304" pitchFamily="18" charset="0"/>
              </a:rPr>
              <a:t>distortions</a:t>
            </a:r>
            <a:r>
              <a:rPr lang="it-IT" sz="1600" dirty="0">
                <a:latin typeface="Book Antiqua" panose="02040602050305030304" pitchFamily="18" charset="0"/>
              </a:rPr>
              <a:t> on the </a:t>
            </a:r>
            <a:r>
              <a:rPr lang="it-IT" sz="1600" dirty="0" err="1">
                <a:latin typeface="Book Antiqua" panose="02040602050305030304" pitchFamily="18" charset="0"/>
              </a:rPr>
              <a:t>main</a:t>
            </a:r>
            <a:r>
              <a:rPr lang="it-IT" sz="1600" dirty="0">
                <a:latin typeface="Book Antiqua" panose="02040602050305030304" pitchFamily="18" charset="0"/>
              </a:rPr>
              <a:t> YAG </a:t>
            </a:r>
            <a:r>
              <a:rPr lang="it-IT" sz="1600" dirty="0" err="1">
                <a:latin typeface="Book Antiqua" panose="02040602050305030304" pitchFamily="18" charset="0"/>
              </a:rPr>
              <a:t>beam</a:t>
            </a:r>
            <a:endParaRPr lang="it-IT" sz="1600" dirty="0">
              <a:latin typeface="Book Antiqua" panose="02040602050305030304" pitchFamily="18" charset="0"/>
            </a:endParaRPr>
          </a:p>
          <a:p>
            <a:pPr lvl="1">
              <a:buClr>
                <a:schemeClr val="accent4">
                  <a:lumMod val="50000"/>
                </a:schemeClr>
              </a:buClr>
            </a:pPr>
            <a:endParaRPr lang="it-IT" sz="1600" dirty="0"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latin typeface="Book Antiqua" panose="02040602050305030304" pitchFamily="18" charset="0"/>
              </a:rPr>
              <a:t>Deviations</a:t>
            </a:r>
            <a:r>
              <a:rPr lang="it-IT" sz="1600" dirty="0">
                <a:latin typeface="Book Antiqua" panose="02040602050305030304" pitchFamily="18" charset="0"/>
              </a:rPr>
              <a:t> from the </a:t>
            </a:r>
            <a:r>
              <a:rPr lang="it-IT" sz="1600" dirty="0" err="1">
                <a:latin typeface="Book Antiqua" panose="02040602050305030304" pitchFamily="18" charset="0"/>
              </a:rPr>
              <a:t>nominal</a:t>
            </a:r>
            <a:r>
              <a:rPr lang="it-IT" sz="1600" dirty="0">
                <a:latin typeface="Book Antiqua" panose="02040602050305030304" pitchFamily="18" charset="0"/>
              </a:rPr>
              <a:t> RoC</a:t>
            </a:r>
          </a:p>
        </p:txBody>
      </p:sp>
      <p:cxnSp>
        <p:nvCxnSpPr>
          <p:cNvPr id="2" name="Connettore dritto 1">
            <a:extLst>
              <a:ext uri="{FF2B5EF4-FFF2-40B4-BE49-F238E27FC236}">
                <a16:creationId xmlns:a16="http://schemas.microsoft.com/office/drawing/2014/main" id="{F4B0E9C3-8D1C-566F-6789-CB9BC1394A49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Connettore dritto 2">
            <a:extLst>
              <a:ext uri="{FF2B5EF4-FFF2-40B4-BE49-F238E27FC236}">
                <a16:creationId xmlns:a16="http://schemas.microsoft.com/office/drawing/2014/main" id="{104CC108-A15E-DD50-154C-18D7D9F6E265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ttangolo con angoli arrotondati 3">
            <a:extLst>
              <a:ext uri="{FF2B5EF4-FFF2-40B4-BE49-F238E27FC236}">
                <a16:creationId xmlns:a16="http://schemas.microsoft.com/office/drawing/2014/main" id="{A6E63E5C-F8EF-4000-6436-2D7E2E5BB460}"/>
              </a:ext>
            </a:extLst>
          </p:cNvPr>
          <p:cNvSpPr/>
          <p:nvPr/>
        </p:nvSpPr>
        <p:spPr>
          <a:xfrm>
            <a:off x="1441421" y="5431288"/>
            <a:ext cx="9594009" cy="508183"/>
          </a:xfrm>
          <a:prstGeom prst="roundRect">
            <a:avLst/>
          </a:prstGeom>
          <a:solidFill>
            <a:srgbClr val="FFC400">
              <a:alpha val="8632"/>
            </a:srgbClr>
          </a:solidFill>
          <a:ln w="2222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Mirror </a:t>
            </a:r>
            <a:r>
              <a:rPr lang="it-IT" sz="1600" b="1" dirty="0" err="1">
                <a:solidFill>
                  <a:srgbClr val="000000"/>
                </a:solidFill>
                <a:latin typeface="Book Antiqua" panose="02040602050305030304" pitchFamily="18" charset="0"/>
              </a:rPr>
              <a:t>quality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b="1" dirty="0" err="1">
                <a:solidFill>
                  <a:srgbClr val="000000"/>
                </a:solidFill>
                <a:latin typeface="Book Antiqua" panose="02040602050305030304" pitchFamily="18" charset="0"/>
              </a:rPr>
              <a:t>is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b="1" dirty="0" err="1">
                <a:solidFill>
                  <a:srgbClr val="000000"/>
                </a:solidFill>
                <a:latin typeface="Book Antiqua" panose="02040602050305030304" pitchFamily="18" charset="0"/>
              </a:rPr>
              <a:t>critical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: manufacturing </a:t>
            </a:r>
            <a:r>
              <a:rPr lang="it-IT" sz="1600" b="1" dirty="0" err="1">
                <a:solidFill>
                  <a:srgbClr val="000000"/>
                </a:solidFill>
                <a:latin typeface="Book Antiqua" panose="02040602050305030304" pitchFamily="18" charset="0"/>
              </a:rPr>
              <a:t>imperfections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b="1" dirty="0" err="1">
                <a:solidFill>
                  <a:srgbClr val="000000"/>
                </a:solidFill>
                <a:latin typeface="Book Antiqua" panose="02040602050305030304" pitchFamily="18" charset="0"/>
              </a:rPr>
              <a:t>directly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b="1" dirty="0" err="1">
                <a:solidFill>
                  <a:srgbClr val="000000"/>
                </a:solidFill>
                <a:latin typeface="Book Antiqua" panose="02040602050305030304" pitchFamily="18" charset="0"/>
              </a:rPr>
              <a:t>affect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b="1" dirty="0" err="1">
                <a:solidFill>
                  <a:srgbClr val="000000"/>
                </a:solidFill>
                <a:latin typeface="Book Antiqua" panose="02040602050305030304" pitchFamily="18" charset="0"/>
              </a:rPr>
              <a:t>interferometer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 performance</a:t>
            </a:r>
            <a:endParaRPr lang="it-IT" sz="1600" dirty="0">
              <a:solidFill>
                <a:srgbClr val="C00000"/>
              </a:solidFill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5281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F26CA6-2B57-70D2-D69B-5C25C32A7B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Rectangle 7">
            <a:extLst>
              <a:ext uri="{FF2B5EF4-FFF2-40B4-BE49-F238E27FC236}">
                <a16:creationId xmlns:a16="http://schemas.microsoft.com/office/drawing/2014/main" id="{E09C3F2F-C90E-E91E-FACF-549B6EE33AEF}"/>
              </a:ext>
            </a:extLst>
          </p:cNvPr>
          <p:cNvSpPr/>
          <p:nvPr/>
        </p:nvSpPr>
        <p:spPr bwMode="auto">
          <a:xfrm>
            <a:off x="7104877" y="2627912"/>
            <a:ext cx="3683095" cy="381263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40000"/>
                  <a:lumOff val="60000"/>
                  <a:alpha val="67643"/>
                </a:schemeClr>
              </a:gs>
              <a:gs pos="100000">
                <a:schemeClr val="accent5">
                  <a:lumMod val="40000"/>
                  <a:lumOff val="60000"/>
                </a:schemeClr>
              </a:gs>
              <a:gs pos="50000">
                <a:srgbClr val="FF0000"/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>
              <a:defRPr/>
            </a:pPr>
            <a:endParaRPr lang="en-US" dirty="0">
              <a:latin typeface="Times New Roman" charset="0"/>
            </a:endParaRPr>
          </a:p>
        </p:txBody>
      </p:sp>
      <p:grpSp>
        <p:nvGrpSpPr>
          <p:cNvPr id="7" name="Group 34">
            <a:extLst>
              <a:ext uri="{FF2B5EF4-FFF2-40B4-BE49-F238E27FC236}">
                <a16:creationId xmlns:a16="http://schemas.microsoft.com/office/drawing/2014/main" id="{14FB41D0-9DD0-C437-02D5-9138408CC69B}"/>
              </a:ext>
            </a:extLst>
          </p:cNvPr>
          <p:cNvGrpSpPr>
            <a:grpSpLocks/>
          </p:cNvGrpSpPr>
          <p:nvPr/>
        </p:nvGrpSpPr>
        <p:grpSpPr bwMode="auto">
          <a:xfrm>
            <a:off x="5758912" y="2249208"/>
            <a:ext cx="5803193" cy="1507722"/>
            <a:chOff x="723501" y="2371749"/>
            <a:chExt cx="6880264" cy="1507239"/>
          </a:xfrm>
        </p:grpSpPr>
        <p:sp>
          <p:nvSpPr>
            <p:cNvPr id="15" name="TextBox 13">
              <a:extLst>
                <a:ext uri="{FF2B5EF4-FFF2-40B4-BE49-F238E27FC236}">
                  <a16:creationId xmlns:a16="http://schemas.microsoft.com/office/drawing/2014/main" id="{C2AF50A8-B8D5-AE67-9A05-EBC54788C69B}"/>
                </a:ext>
              </a:extLst>
            </p:cNvPr>
            <p:cNvSpPr txBox="1"/>
            <p:nvPr/>
          </p:nvSpPr>
          <p:spPr>
            <a:xfrm>
              <a:off x="3288833" y="2371749"/>
              <a:ext cx="2246313" cy="276910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en-US" sz="1200" dirty="0">
                  <a:latin typeface="Cambria" panose="02040503050406030204" pitchFamily="18" charset="0"/>
                  <a:cs typeface="Courier New" panose="02070309020205020404" pitchFamily="49" charset="0"/>
                </a:rPr>
                <a:t>Hundreds of kW</a:t>
              </a:r>
            </a:p>
          </p:txBody>
        </p:sp>
        <p:sp>
          <p:nvSpPr>
            <p:cNvPr id="16" name="TextBox 14">
              <a:extLst>
                <a:ext uri="{FF2B5EF4-FFF2-40B4-BE49-F238E27FC236}">
                  <a16:creationId xmlns:a16="http://schemas.microsoft.com/office/drawing/2014/main" id="{6562ACF3-C00C-7A69-3C5E-53576177A9E4}"/>
                </a:ext>
              </a:extLst>
            </p:cNvPr>
            <p:cNvSpPr txBox="1"/>
            <p:nvPr/>
          </p:nvSpPr>
          <p:spPr>
            <a:xfrm>
              <a:off x="723501" y="2408669"/>
              <a:ext cx="1189656" cy="2769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US" sz="1200" dirty="0">
                  <a:latin typeface="Cambria" panose="02040503050406030204" pitchFamily="18" charset="0"/>
                  <a:cs typeface="Courier New" panose="02070309020205020404" pitchFamily="49" charset="0"/>
                </a:rPr>
                <a:t>Tens of kW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0C27AE84-0170-03A6-CBA3-A43F7E0DD8E9}"/>
                </a:ext>
              </a:extLst>
            </p:cNvPr>
            <p:cNvSpPr txBox="1"/>
            <p:nvPr/>
          </p:nvSpPr>
          <p:spPr>
            <a:xfrm>
              <a:off x="1405147" y="3581223"/>
              <a:ext cx="1371600" cy="276910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en-US" sz="1200" dirty="0">
                  <a:latin typeface="Cambria" panose="02040503050406030204" pitchFamily="18" charset="0"/>
                  <a:cs typeface="Courier New" panose="02070309020205020404" pitchFamily="49" charset="0"/>
                </a:rPr>
                <a:t>ITM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F3FB2E5-B6FE-E48D-2A26-906F8CE4923D}"/>
                </a:ext>
              </a:extLst>
            </p:cNvPr>
            <p:cNvSpPr txBox="1"/>
            <p:nvPr/>
          </p:nvSpPr>
          <p:spPr>
            <a:xfrm>
              <a:off x="6232165" y="3571309"/>
              <a:ext cx="1371600" cy="307679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en-US" sz="1400" dirty="0">
                  <a:latin typeface="+mj-lt"/>
                </a:rPr>
                <a:t>ETM</a:t>
              </a:r>
            </a:p>
          </p:txBody>
        </p:sp>
      </p:grpSp>
      <p:cxnSp>
        <p:nvCxnSpPr>
          <p:cNvPr id="95" name="Connettore 1 94">
            <a:extLst>
              <a:ext uri="{FF2B5EF4-FFF2-40B4-BE49-F238E27FC236}">
                <a16:creationId xmlns:a16="http://schemas.microsoft.com/office/drawing/2014/main" id="{3389A746-F567-800C-5AA8-EF672EBF9D60}"/>
              </a:ext>
            </a:extLst>
          </p:cNvPr>
          <p:cNvCxnSpPr>
            <a:cxnSpLocks/>
          </p:cNvCxnSpPr>
          <p:nvPr/>
        </p:nvCxnSpPr>
        <p:spPr>
          <a:xfrm>
            <a:off x="6708370" y="2021807"/>
            <a:ext cx="0" cy="253621"/>
          </a:xfrm>
          <a:prstGeom prst="line">
            <a:avLst/>
          </a:prstGeom>
          <a:ln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Connettore 2 100">
            <a:extLst>
              <a:ext uri="{FF2B5EF4-FFF2-40B4-BE49-F238E27FC236}">
                <a16:creationId xmlns:a16="http://schemas.microsoft.com/office/drawing/2014/main" id="{0CF50D90-3529-D309-2B96-EB4AB2A25844}"/>
              </a:ext>
            </a:extLst>
          </p:cNvPr>
          <p:cNvCxnSpPr>
            <a:cxnSpLocks/>
          </p:cNvCxnSpPr>
          <p:nvPr/>
        </p:nvCxnSpPr>
        <p:spPr>
          <a:xfrm>
            <a:off x="6708370" y="2087376"/>
            <a:ext cx="432322" cy="0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TextBox 13">
            <a:extLst>
              <a:ext uri="{FF2B5EF4-FFF2-40B4-BE49-F238E27FC236}">
                <a16:creationId xmlns:a16="http://schemas.microsoft.com/office/drawing/2014/main" id="{E03A2105-D2C9-4988-B4F9-A958A7135C5B}"/>
              </a:ext>
            </a:extLst>
          </p:cNvPr>
          <p:cNvSpPr txBox="1"/>
          <p:nvPr/>
        </p:nvSpPr>
        <p:spPr bwMode="auto">
          <a:xfrm>
            <a:off x="6791163" y="1816688"/>
            <a:ext cx="29736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1100" dirty="0">
                <a:solidFill>
                  <a:schemeClr val="tx2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h</a:t>
            </a:r>
          </a:p>
        </p:txBody>
      </p:sp>
      <p:sp>
        <p:nvSpPr>
          <p:cNvPr id="44" name="Rettangolo 43">
            <a:extLst>
              <a:ext uri="{FF2B5EF4-FFF2-40B4-BE49-F238E27FC236}">
                <a16:creationId xmlns:a16="http://schemas.microsoft.com/office/drawing/2014/main" id="{DE23B10E-3C77-ACDE-F857-4DB8C2CDB654}"/>
              </a:ext>
            </a:extLst>
          </p:cNvPr>
          <p:cNvSpPr/>
          <p:nvPr/>
        </p:nvSpPr>
        <p:spPr>
          <a:xfrm>
            <a:off x="5424598" y="2637949"/>
            <a:ext cx="51648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1100" dirty="0" err="1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z</a:t>
            </a:r>
            <a:r>
              <a:rPr lang="it-IT" sz="1100" dirty="0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 </a:t>
            </a:r>
            <a:r>
              <a:rPr lang="it-IT" sz="1100" dirty="0" err="1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axis</a:t>
            </a:r>
            <a:endParaRPr lang="it-IT" sz="1100" dirty="0">
              <a:solidFill>
                <a:srgbClr val="C00000"/>
              </a:solidFill>
              <a:latin typeface="Cambria" panose="02040503050406030204" pitchFamily="18" charset="0"/>
            </a:endParaRPr>
          </a:p>
        </p:txBody>
      </p:sp>
      <p:cxnSp>
        <p:nvCxnSpPr>
          <p:cNvPr id="78" name="Connettore 1 77">
            <a:extLst>
              <a:ext uri="{FF2B5EF4-FFF2-40B4-BE49-F238E27FC236}">
                <a16:creationId xmlns:a16="http://schemas.microsoft.com/office/drawing/2014/main" id="{0DF440F0-16F3-04BC-EAE5-B759D83206DD}"/>
              </a:ext>
            </a:extLst>
          </p:cNvPr>
          <p:cNvCxnSpPr>
            <a:cxnSpLocks/>
            <a:stCxn id="119" idx="1"/>
          </p:cNvCxnSpPr>
          <p:nvPr/>
        </p:nvCxnSpPr>
        <p:spPr>
          <a:xfrm>
            <a:off x="5913529" y="2799514"/>
            <a:ext cx="4949993" cy="6120"/>
          </a:xfrm>
          <a:prstGeom prst="line">
            <a:avLst/>
          </a:prstGeom>
          <a:ln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16">
            <a:extLst>
              <a:ext uri="{FF2B5EF4-FFF2-40B4-BE49-F238E27FC236}">
                <a16:creationId xmlns:a16="http://schemas.microsoft.com/office/drawing/2014/main" id="{E5ABBA25-C0D8-0A8F-847E-D5D1EDAE1338}"/>
              </a:ext>
            </a:extLst>
          </p:cNvPr>
          <p:cNvSpPr txBox="1"/>
          <p:nvPr/>
        </p:nvSpPr>
        <p:spPr bwMode="auto">
          <a:xfrm>
            <a:off x="7408479" y="3054963"/>
            <a:ext cx="125493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1200" dirty="0">
                <a:latin typeface="Cambria" panose="02040503050406030204" pitchFamily="18" charset="0"/>
                <a:cs typeface="Courier New" panose="02070309020205020404" pitchFamily="49" charset="0"/>
              </a:rPr>
              <a:t>HR surface</a:t>
            </a:r>
          </a:p>
        </p:txBody>
      </p:sp>
      <p:sp>
        <p:nvSpPr>
          <p:cNvPr id="42" name="TextBox 16">
            <a:extLst>
              <a:ext uri="{FF2B5EF4-FFF2-40B4-BE49-F238E27FC236}">
                <a16:creationId xmlns:a16="http://schemas.microsoft.com/office/drawing/2014/main" id="{2600CCFA-C144-B937-19CB-7C7D6024313C}"/>
              </a:ext>
            </a:extLst>
          </p:cNvPr>
          <p:cNvSpPr txBox="1"/>
          <p:nvPr/>
        </p:nvSpPr>
        <p:spPr bwMode="auto">
          <a:xfrm>
            <a:off x="5358847" y="3086530"/>
            <a:ext cx="103806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1200" dirty="0">
                <a:latin typeface="Cambria" panose="02040503050406030204" pitchFamily="18" charset="0"/>
                <a:cs typeface="Courier New" panose="02070309020205020404" pitchFamily="49" charset="0"/>
              </a:rPr>
              <a:t>AR surface</a:t>
            </a:r>
          </a:p>
        </p:txBody>
      </p:sp>
      <p:cxnSp>
        <p:nvCxnSpPr>
          <p:cNvPr id="43" name="Connettore 2 42">
            <a:extLst>
              <a:ext uri="{FF2B5EF4-FFF2-40B4-BE49-F238E27FC236}">
                <a16:creationId xmlns:a16="http://schemas.microsoft.com/office/drawing/2014/main" id="{41A2AB69-C513-062B-E255-A90C7FB836B0}"/>
              </a:ext>
            </a:extLst>
          </p:cNvPr>
          <p:cNvCxnSpPr>
            <a:cxnSpLocks/>
          </p:cNvCxnSpPr>
          <p:nvPr/>
        </p:nvCxnSpPr>
        <p:spPr>
          <a:xfrm>
            <a:off x="7193621" y="3246994"/>
            <a:ext cx="263406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Connettore 2 44">
            <a:extLst>
              <a:ext uri="{FF2B5EF4-FFF2-40B4-BE49-F238E27FC236}">
                <a16:creationId xmlns:a16="http://schemas.microsoft.com/office/drawing/2014/main" id="{554627D1-C3F5-B45D-0B1C-91A42C67D2B9}"/>
              </a:ext>
            </a:extLst>
          </p:cNvPr>
          <p:cNvCxnSpPr>
            <a:cxnSpLocks/>
          </p:cNvCxnSpPr>
          <p:nvPr/>
        </p:nvCxnSpPr>
        <p:spPr>
          <a:xfrm flipH="1">
            <a:off x="6333851" y="3246994"/>
            <a:ext cx="27831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47">
            <a:extLst>
              <a:ext uri="{FF2B5EF4-FFF2-40B4-BE49-F238E27FC236}">
                <a16:creationId xmlns:a16="http://schemas.microsoft.com/office/drawing/2014/main" id="{49641E97-FB85-C8F8-4DBF-CB8AAE8AE3A5}"/>
              </a:ext>
            </a:extLst>
          </p:cNvPr>
          <p:cNvCxnSpPr>
            <a:cxnSpLocks/>
          </p:cNvCxnSpPr>
          <p:nvPr/>
        </p:nvCxnSpPr>
        <p:spPr bwMode="auto">
          <a:xfrm>
            <a:off x="9812984" y="5941906"/>
            <a:ext cx="3" cy="390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dash"/>
            <a:round/>
            <a:headEnd type="none" w="sm" len="sm"/>
            <a:tailEnd type="none" w="sm" len="sm"/>
          </a:ln>
          <a:effectLst/>
        </p:spPr>
      </p:cxnSp>
      <p:sp>
        <p:nvSpPr>
          <p:cNvPr id="63" name="Rectangle 7">
            <a:extLst>
              <a:ext uri="{FF2B5EF4-FFF2-40B4-BE49-F238E27FC236}">
                <a16:creationId xmlns:a16="http://schemas.microsoft.com/office/drawing/2014/main" id="{A958F28D-B1AD-0662-2B2F-3E86D07C2939}"/>
              </a:ext>
            </a:extLst>
          </p:cNvPr>
          <p:cNvSpPr/>
          <p:nvPr/>
        </p:nvSpPr>
        <p:spPr bwMode="auto">
          <a:xfrm>
            <a:off x="7091263" y="5045829"/>
            <a:ext cx="3761122" cy="347233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40000"/>
                  <a:lumOff val="60000"/>
                  <a:alpha val="67643"/>
                </a:schemeClr>
              </a:gs>
              <a:gs pos="100000">
                <a:schemeClr val="accent5">
                  <a:lumMod val="40000"/>
                  <a:lumOff val="60000"/>
                </a:schemeClr>
              </a:gs>
              <a:gs pos="50000">
                <a:srgbClr val="FF0000"/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>
              <a:defRPr/>
            </a:pPr>
            <a:endParaRPr lang="en-US" dirty="0">
              <a:latin typeface="Times New Roman" charset="0"/>
            </a:endParaRPr>
          </a:p>
        </p:txBody>
      </p:sp>
      <p:sp>
        <p:nvSpPr>
          <p:cNvPr id="76" name="Rectangle 8">
            <a:extLst>
              <a:ext uri="{FF2B5EF4-FFF2-40B4-BE49-F238E27FC236}">
                <a16:creationId xmlns:a16="http://schemas.microsoft.com/office/drawing/2014/main" id="{CA0DBA0C-9AC5-58FF-6C68-B162F004D460}"/>
              </a:ext>
            </a:extLst>
          </p:cNvPr>
          <p:cNvSpPr/>
          <p:nvPr/>
        </p:nvSpPr>
        <p:spPr bwMode="auto">
          <a:xfrm>
            <a:off x="5950520" y="5126402"/>
            <a:ext cx="840643" cy="162894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40000"/>
                  <a:lumOff val="60000"/>
                  <a:alpha val="55000"/>
                </a:schemeClr>
              </a:gs>
              <a:gs pos="100000">
                <a:schemeClr val="accent5">
                  <a:lumMod val="40000"/>
                  <a:lumOff val="60000"/>
                </a:schemeClr>
              </a:gs>
              <a:gs pos="50000">
                <a:srgbClr val="FF0000"/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>
              <a:defRPr/>
            </a:pPr>
            <a:endParaRPr lang="en-US">
              <a:latin typeface="Times New Roman" charset="0"/>
            </a:endParaRPr>
          </a:p>
        </p:txBody>
      </p:sp>
      <p:cxnSp>
        <p:nvCxnSpPr>
          <p:cNvPr id="85" name="Connettore 1 84">
            <a:extLst>
              <a:ext uri="{FF2B5EF4-FFF2-40B4-BE49-F238E27FC236}">
                <a16:creationId xmlns:a16="http://schemas.microsoft.com/office/drawing/2014/main" id="{70B5A60A-EEFD-DE52-D883-6DC47F92CA2D}"/>
              </a:ext>
            </a:extLst>
          </p:cNvPr>
          <p:cNvCxnSpPr>
            <a:cxnSpLocks/>
            <a:stCxn id="76" idx="1"/>
          </p:cNvCxnSpPr>
          <p:nvPr/>
        </p:nvCxnSpPr>
        <p:spPr>
          <a:xfrm flipV="1">
            <a:off x="5950520" y="5190500"/>
            <a:ext cx="5073080" cy="17349"/>
          </a:xfrm>
          <a:prstGeom prst="line">
            <a:avLst/>
          </a:prstGeom>
          <a:ln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Segnaposto piè di pagina 1">
            <a:extLst>
              <a:ext uri="{FF2B5EF4-FFF2-40B4-BE49-F238E27FC236}">
                <a16:creationId xmlns:a16="http://schemas.microsoft.com/office/drawing/2014/main" id="{A1ECBD0F-388B-3086-0497-13CF4B07A6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E38B01CE-373B-BD45-FB18-F1054C85D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pPr/>
              <a:t>4</a:t>
            </a:fld>
            <a:endParaRPr lang="it-IT"/>
          </a:p>
        </p:txBody>
      </p:sp>
      <p:sp>
        <p:nvSpPr>
          <p:cNvPr id="28" name="Titolo 2">
            <a:extLst>
              <a:ext uri="{FF2B5EF4-FFF2-40B4-BE49-F238E27FC236}">
                <a16:creationId xmlns:a16="http://schemas.microsoft.com/office/drawing/2014/main" id="{40F1F86C-73A5-9919-C966-304A9CD26A4E}"/>
              </a:ext>
            </a:extLst>
          </p:cNvPr>
          <p:cNvSpPr txBox="1">
            <a:spLocks/>
          </p:cNvSpPr>
          <p:nvPr/>
        </p:nvSpPr>
        <p:spPr>
          <a:xfrm>
            <a:off x="347922" y="-724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4000" b="1" dirty="0">
              <a:latin typeface="Cinzel" pitchFamily="2" charset="77"/>
              <a:cs typeface="Courier New" panose="02070309020205020404" pitchFamily="49" charset="0"/>
            </a:endParaRPr>
          </a:p>
          <a:p>
            <a:r>
              <a:rPr lang="it-IT" sz="2800" dirty="0"/>
              <a:t>⚜️</a:t>
            </a:r>
            <a:r>
              <a:rPr lang="it-IT" sz="3600" dirty="0"/>
              <a:t> 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</a:rPr>
              <a:t>Thermal effects</a:t>
            </a:r>
          </a:p>
          <a:p>
            <a:endParaRPr lang="en-US" sz="4000" dirty="0">
              <a:latin typeface="Cinzel" pitchFamily="2" charset="77"/>
              <a:cs typeface="Courier New" panose="02070309020205020404" pitchFamily="49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8" name="CasellaDiTesto 37">
                <a:extLst>
                  <a:ext uri="{FF2B5EF4-FFF2-40B4-BE49-F238E27FC236}">
                    <a16:creationId xmlns:a16="http://schemas.microsoft.com/office/drawing/2014/main" id="{5652CB2C-2422-6611-CDA2-AC6F76A3158D}"/>
                  </a:ext>
                </a:extLst>
              </p:cNvPr>
              <p:cNvSpPr txBox="1"/>
              <p:nvPr/>
            </p:nvSpPr>
            <p:spPr>
              <a:xfrm>
                <a:off x="416284" y="1959068"/>
                <a:ext cx="4784405" cy="399064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85750" indent="-285750">
                  <a:buFont typeface="Font di sistema regolare"/>
                  <a:buChar char="⚜️"/>
                </a:pPr>
                <a:r>
                  <a:rPr lang="it-IT" sz="1600" dirty="0">
                    <a:solidFill>
                      <a:srgbClr val="C00000"/>
                    </a:solidFill>
                    <a:latin typeface="Book Antiqua" panose="02040602050305030304" pitchFamily="18" charset="0"/>
                  </a:rPr>
                  <a:t>Thermal </a:t>
                </a:r>
                <a:r>
                  <a:rPr lang="it-IT" sz="1600" dirty="0" err="1">
                    <a:solidFill>
                      <a:srgbClr val="C00000"/>
                    </a:solidFill>
                    <a:latin typeface="Book Antiqua" panose="02040602050305030304" pitchFamily="18" charset="0"/>
                  </a:rPr>
                  <a:t>lensing</a:t>
                </a:r>
                <a:endParaRPr lang="it-IT" sz="1600" dirty="0">
                  <a:latin typeface="Book Antiqua" panose="02040602050305030304" pitchFamily="18" charset="0"/>
                </a:endParaRPr>
              </a:p>
              <a:p>
                <a:endParaRPr lang="it-IT" sz="1600" dirty="0">
                  <a:latin typeface="Book Antiqua" panose="02040602050305030304" pitchFamily="18" charset="0"/>
                </a:endParaRPr>
              </a:p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it-IT" sz="16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∆</m:t>
                        </m:r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𝑂𝑃𝐿</m:t>
                        </m:r>
                      </m:e>
                      <m:sub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𝑇𝐿</m:t>
                        </m:r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 </m:t>
                        </m:r>
                      </m:sub>
                    </m:sSub>
                  </m:oMath>
                </a14:m>
                <a:r>
                  <a:rPr lang="it-IT" sz="1600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it-IT" sz="1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=(</m:t>
                    </m:r>
                    <m:r>
                      <a:rPr lang="it-IT" sz="1600" i="1" smtClean="0">
                        <a:solidFill>
                          <a:srgbClr val="C0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2 </m:t>
                    </m:r>
                    <m:f>
                      <m:fPr>
                        <m:ctrlPr>
                          <a:rPr lang="it-IT" sz="1600" i="1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it-IT" sz="1600" i="1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𝑑𝑛</m:t>
                        </m:r>
                      </m:num>
                      <m:den>
                        <m:r>
                          <a:rPr lang="it-IT" sz="1600" i="1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𝑑𝑇</m:t>
                        </m:r>
                      </m:den>
                    </m:f>
                    <m:r>
                      <a:rPr lang="it-IT" sz="1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d>
                      <m:dPr>
                        <m:ctrlP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𝑛</m:t>
                        </m:r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−1</m:t>
                        </m:r>
                      </m:e>
                    </m:d>
                    <m:d>
                      <m:dPr>
                        <m:ctrlP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1+</m:t>
                        </m:r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𝜎</m:t>
                        </m:r>
                      </m:e>
                    </m:d>
                    <m:r>
                      <a:rPr lang="it-IT" sz="1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it-IT" sz="1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  <m:r>
                      <a:rPr lang="it-IT" sz="1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 </m:t>
                    </m:r>
                    <m:nary>
                      <m:naryPr>
                        <m:ctrlP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naryPr>
                      <m:sub>
                        <m:r>
                          <m:rPr>
                            <m:brk m:alnAt="23"/>
                          </m:rP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0</m:t>
                        </m:r>
                      </m:sub>
                      <m:sup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h</m:t>
                        </m:r>
                      </m:sup>
                      <m:e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∆</m:t>
                        </m:r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𝑑𝑧</m:t>
                        </m:r>
                      </m:e>
                    </m:nary>
                  </m:oMath>
                </a14:m>
                <a:endParaRPr lang="it-IT" sz="1600" dirty="0">
                  <a:latin typeface="Book Antiqua" panose="02040602050305030304" pitchFamily="18" charset="0"/>
                </a:endParaRPr>
              </a:p>
              <a:p>
                <a:endParaRPr lang="it-IT" sz="1400" dirty="0">
                  <a:latin typeface="Book Antiqua" panose="02040602050305030304" pitchFamily="18" charset="0"/>
                </a:endParaRPr>
              </a:p>
              <a:p>
                <a:pPr marL="742950" lvl="1" indent="-285750">
                  <a:buClr>
                    <a:schemeClr val="accent4">
                      <a:lumMod val="50000"/>
                    </a:schemeClr>
                  </a:buClr>
                  <a:buFont typeface="Font di sistema regolare"/>
                  <a:buChar char="✧"/>
                </a:pPr>
                <a:endParaRPr lang="it-IT" sz="1400" b="1" dirty="0">
                  <a:solidFill>
                    <a:srgbClr val="C00000"/>
                  </a:solidFill>
                  <a:latin typeface="Book Antiqua" panose="02040602050305030304" pitchFamily="18" charset="0"/>
                  <a:cs typeface="Courier New" panose="02070309020205020404" pitchFamily="49" charset="0"/>
                </a:endParaRPr>
              </a:p>
              <a:p>
                <a:pPr marL="742950" lvl="1" indent="-285750">
                  <a:buClr>
                    <a:schemeClr val="accent4">
                      <a:lumMod val="50000"/>
                    </a:schemeClr>
                  </a:buClr>
                  <a:buFont typeface="Font di sistema regolare"/>
                  <a:buChar char="✧"/>
                </a:pPr>
                <a:r>
                  <a:rPr lang="it-IT" sz="1400" b="1" dirty="0" err="1">
                    <a:solidFill>
                      <a:srgbClr val="C00000"/>
                    </a:solidFill>
                    <a:latin typeface="Book Antiqua" panose="02040602050305030304" pitchFamily="18" charset="0"/>
                    <a:cs typeface="Courier New" panose="02070309020205020404" pitchFamily="49" charset="0"/>
                  </a:rPr>
                  <a:t>dn</a:t>
                </a:r>
                <a:r>
                  <a:rPr lang="it-IT" sz="1400" b="1" dirty="0">
                    <a:solidFill>
                      <a:srgbClr val="C00000"/>
                    </a:solidFill>
                    <a:latin typeface="Book Antiqua" panose="02040602050305030304" pitchFamily="18" charset="0"/>
                    <a:cs typeface="Courier New" panose="02070309020205020404" pitchFamily="49" charset="0"/>
                  </a:rPr>
                  <a:t>/</a:t>
                </a:r>
                <a:r>
                  <a:rPr lang="it-IT" sz="1400" b="1" dirty="0" err="1">
                    <a:solidFill>
                      <a:srgbClr val="C00000"/>
                    </a:solidFill>
                    <a:latin typeface="Book Antiqua" panose="02040602050305030304" pitchFamily="18" charset="0"/>
                    <a:cs typeface="Courier New" panose="02070309020205020404" pitchFamily="49" charset="0"/>
                  </a:rPr>
                  <a:t>dT</a:t>
                </a:r>
                <a:r>
                  <a:rPr lang="it-IT" sz="1400" b="1" dirty="0">
                    <a:solidFill>
                      <a:srgbClr val="C00000"/>
                    </a:solidFill>
                    <a:latin typeface="Book Antiqua" panose="02040602050305030304" pitchFamily="18" charset="0"/>
                    <a:cs typeface="Courier New" panose="02070309020205020404" pitchFamily="49" charset="0"/>
                  </a:rPr>
                  <a:t>=</a:t>
                </a:r>
                <a:r>
                  <a:rPr lang="it-IT" sz="1400" dirty="0">
                    <a:latin typeface="Book Antiqua" panose="02040602050305030304" pitchFamily="18" charset="0"/>
                    <a:cs typeface="Courier New" panose="02070309020205020404" pitchFamily="49" charset="0"/>
                  </a:rPr>
                  <a:t>9.8 x 10</a:t>
                </a:r>
                <a:r>
                  <a:rPr lang="it-IT" sz="1400" baseline="30000" dirty="0">
                    <a:latin typeface="Book Antiqua" panose="02040602050305030304" pitchFamily="18" charset="0"/>
                    <a:cs typeface="Courier New" panose="02070309020205020404" pitchFamily="49" charset="0"/>
                  </a:rPr>
                  <a:t>-6</a:t>
                </a:r>
                <a:r>
                  <a:rPr lang="it-IT" sz="1400" dirty="0">
                    <a:latin typeface="Book Antiqua" panose="02040602050305030304" pitchFamily="18" charset="0"/>
                    <a:cs typeface="Courier New" panose="02070309020205020404" pitchFamily="49" charset="0"/>
                  </a:rPr>
                  <a:t> 1/K, </a:t>
                </a:r>
              </a:p>
              <a:p>
                <a:pPr marL="742950" lvl="1" indent="-285750">
                  <a:buClr>
                    <a:schemeClr val="accent4">
                      <a:lumMod val="50000"/>
                    </a:schemeClr>
                  </a:buClr>
                  <a:buFont typeface="Font di sistema regolare"/>
                  <a:buChar char="✧"/>
                </a:pPr>
                <a:r>
                  <a:rPr lang="it-IT" sz="1400" dirty="0" err="1">
                    <a:latin typeface="Book Antiqua" panose="02040602050305030304" pitchFamily="18" charset="0"/>
                    <a:cs typeface="Courier New" panose="02070309020205020404" pitchFamily="49" charset="0"/>
                  </a:rPr>
                  <a:t>Refractive</a:t>
                </a:r>
                <a:r>
                  <a:rPr lang="it-IT" sz="1400" dirty="0">
                    <a:latin typeface="Book Antiqua" panose="02040602050305030304" pitchFamily="18" charset="0"/>
                    <a:cs typeface="Courier New" panose="02070309020205020404" pitchFamily="49" charset="0"/>
                  </a:rPr>
                  <a:t> index: </a:t>
                </a:r>
                <a:r>
                  <a:rPr lang="it-IT" sz="1400" dirty="0" err="1">
                    <a:latin typeface="Book Antiqua" panose="02040602050305030304" pitchFamily="18" charset="0"/>
                    <a:cs typeface="Courier New" panose="02070309020205020404" pitchFamily="49" charset="0"/>
                  </a:rPr>
                  <a:t>n</a:t>
                </a:r>
                <a:r>
                  <a:rPr lang="it-IT" sz="1400" dirty="0">
                    <a:latin typeface="Book Antiqua" panose="02040602050305030304" pitchFamily="18" charset="0"/>
                    <a:cs typeface="Courier New" panose="02070309020205020404" pitchFamily="49" charset="0"/>
                  </a:rPr>
                  <a:t>=1.452</a:t>
                </a:r>
              </a:p>
              <a:p>
                <a:pPr marL="742950" lvl="1" indent="-285750">
                  <a:buClr>
                    <a:schemeClr val="accent4">
                      <a:lumMod val="50000"/>
                    </a:schemeClr>
                  </a:buClr>
                  <a:buFont typeface="Font di sistema regolare"/>
                  <a:buChar char="✧"/>
                </a:pPr>
                <a:r>
                  <a:rPr lang="it-IT" sz="1400" dirty="0">
                    <a:latin typeface="Book Antiqua" panose="02040602050305030304" pitchFamily="18" charset="0"/>
                    <a:cs typeface="Courier New" panose="02070309020205020404" pitchFamily="49" charset="0"/>
                  </a:rPr>
                  <a:t>Poisson ratio: </a:t>
                </a:r>
                <a:r>
                  <a:rPr lang="it-IT" sz="1400" dirty="0" err="1">
                    <a:latin typeface="Book Antiqua" panose="02040602050305030304" pitchFamily="18" charset="0"/>
                    <a:cs typeface="Courier New" panose="02070309020205020404" pitchFamily="49" charset="0"/>
                  </a:rPr>
                  <a:t>σ</a:t>
                </a:r>
                <a:r>
                  <a:rPr lang="it-IT" sz="1400" dirty="0">
                    <a:latin typeface="Book Antiqua" panose="02040602050305030304" pitchFamily="18" charset="0"/>
                    <a:cs typeface="Courier New" panose="02070309020205020404" pitchFamily="49" charset="0"/>
                  </a:rPr>
                  <a:t>=0.17</a:t>
                </a:r>
              </a:p>
              <a:p>
                <a:pPr marL="742950" lvl="1" indent="-285750">
                  <a:buClr>
                    <a:schemeClr val="accent4">
                      <a:lumMod val="50000"/>
                    </a:schemeClr>
                  </a:buClr>
                  <a:buFont typeface="Font di sistema regolare"/>
                  <a:buChar char="✧"/>
                </a:pPr>
                <a:r>
                  <a:rPr lang="it-IT" sz="1400" dirty="0">
                    <a:latin typeface="Book Antiqua" panose="02040602050305030304" pitchFamily="18" charset="0"/>
                    <a:cs typeface="Courier New" panose="02070309020205020404" pitchFamily="49" charset="0"/>
                  </a:rPr>
                  <a:t>Thermal </a:t>
                </a:r>
                <a:r>
                  <a:rPr lang="it-IT" sz="1400" dirty="0" err="1">
                    <a:latin typeface="Book Antiqua" panose="02040602050305030304" pitchFamily="18" charset="0"/>
                    <a:cs typeface="Courier New" panose="02070309020205020404" pitchFamily="49" charset="0"/>
                  </a:rPr>
                  <a:t>expansion</a:t>
                </a:r>
                <a:r>
                  <a:rPr lang="it-IT" sz="1400" dirty="0">
                    <a:latin typeface="Book Antiqua" panose="02040602050305030304" pitchFamily="18" charset="0"/>
                    <a:cs typeface="Courier New" panose="02070309020205020404" pitchFamily="49" charset="0"/>
                  </a:rPr>
                  <a:t> </a:t>
                </a:r>
                <a:r>
                  <a:rPr lang="it-IT" sz="1400" dirty="0" err="1">
                    <a:latin typeface="Book Antiqua" panose="02040602050305030304" pitchFamily="18" charset="0"/>
                    <a:cs typeface="Courier New" panose="02070309020205020404" pitchFamily="49" charset="0"/>
                  </a:rPr>
                  <a:t>coefficient</a:t>
                </a:r>
                <a:r>
                  <a:rPr lang="it-IT" sz="1400" dirty="0">
                    <a:latin typeface="Book Antiqua" panose="02040602050305030304" pitchFamily="18" charset="0"/>
                    <a:cs typeface="Courier New" panose="02070309020205020404" pitchFamily="49" charset="0"/>
                  </a:rPr>
                  <a:t>: α=0.55 x 10</a:t>
                </a:r>
                <a:r>
                  <a:rPr lang="it-IT" sz="1400" baseline="30000" dirty="0">
                    <a:latin typeface="Book Antiqua" panose="02040602050305030304" pitchFamily="18" charset="0"/>
                    <a:cs typeface="Courier New" panose="02070309020205020404" pitchFamily="49" charset="0"/>
                  </a:rPr>
                  <a:t>-6</a:t>
                </a:r>
                <a:r>
                  <a:rPr lang="it-IT" sz="1400" dirty="0">
                    <a:latin typeface="Book Antiqua" panose="02040602050305030304" pitchFamily="18" charset="0"/>
                    <a:cs typeface="Courier New" panose="02070309020205020404" pitchFamily="49" charset="0"/>
                  </a:rPr>
                  <a:t>  1/K</a:t>
                </a:r>
              </a:p>
              <a:p>
                <a:pPr marL="742950" lvl="1" indent="-285750">
                  <a:buClr>
                    <a:schemeClr val="accent4">
                      <a:lumMod val="50000"/>
                    </a:schemeClr>
                  </a:buClr>
                  <a:buFont typeface="Font di sistema regolare"/>
                  <a:buChar char="✧"/>
                </a:pPr>
                <a:endParaRPr lang="it-IT" sz="1400" dirty="0">
                  <a:latin typeface="Book Antiqua" panose="02040602050305030304" pitchFamily="18" charset="0"/>
                  <a:cs typeface="Courier New" panose="02070309020205020404" pitchFamily="49" charset="0"/>
                </a:endParaRPr>
              </a:p>
              <a:p>
                <a:pPr lvl="1">
                  <a:buClr>
                    <a:schemeClr val="accent4">
                      <a:lumMod val="50000"/>
                    </a:schemeClr>
                  </a:buClr>
                </a:pPr>
                <a:endParaRPr lang="it-IT" sz="1400" dirty="0">
                  <a:latin typeface="Book Antiqua" panose="02040602050305030304" pitchFamily="18" charset="0"/>
                  <a:cs typeface="Courier New" panose="02070309020205020404" pitchFamily="49" charset="0"/>
                </a:endParaRPr>
              </a:p>
              <a:p>
                <a:pPr marL="742950" lvl="1" indent="-285750">
                  <a:buClr>
                    <a:schemeClr val="accent4">
                      <a:lumMod val="50000"/>
                    </a:schemeClr>
                  </a:buClr>
                  <a:buFont typeface="Font di sistema regolare"/>
                  <a:buChar char="✧"/>
                </a:pPr>
                <a:endParaRPr lang="it-IT" sz="1600" dirty="0">
                  <a:latin typeface="Book Antiqua" panose="02040602050305030304" pitchFamily="18" charset="0"/>
                  <a:cs typeface="Courier New" panose="02070309020205020404" pitchFamily="49" charset="0"/>
                </a:endParaRPr>
              </a:p>
              <a:p>
                <a:pPr marL="285750" indent="-285750">
                  <a:buClr>
                    <a:schemeClr val="accent4">
                      <a:lumMod val="50000"/>
                    </a:schemeClr>
                  </a:buClr>
                  <a:buFont typeface="Font di sistema regolare"/>
                  <a:buChar char="⚜️"/>
                </a:pPr>
                <a:r>
                  <a:rPr lang="it-IT" sz="1600" dirty="0" err="1">
                    <a:solidFill>
                      <a:srgbClr val="C00000"/>
                    </a:solidFill>
                    <a:latin typeface="Book Antiqua" panose="02040602050305030304" pitchFamily="18" charset="0"/>
                    <a:cs typeface="Courier New" panose="02070309020205020404" pitchFamily="49" charset="0"/>
                  </a:rPr>
                  <a:t>Thermo-elastic</a:t>
                </a:r>
                <a:r>
                  <a:rPr lang="it-IT" sz="1600" dirty="0">
                    <a:solidFill>
                      <a:srgbClr val="C00000"/>
                    </a:solidFill>
                    <a:latin typeface="Book Antiqua" panose="02040602050305030304" pitchFamily="18" charset="0"/>
                    <a:cs typeface="Courier New" panose="02070309020205020404" pitchFamily="49" charset="0"/>
                  </a:rPr>
                  <a:t> </a:t>
                </a:r>
                <a:r>
                  <a:rPr lang="it-IT" sz="1600" dirty="0" err="1">
                    <a:solidFill>
                      <a:srgbClr val="C00000"/>
                    </a:solidFill>
                    <a:latin typeface="Book Antiqua" panose="02040602050305030304" pitchFamily="18" charset="0"/>
                    <a:cs typeface="Courier New" panose="02070309020205020404" pitchFamily="49" charset="0"/>
                  </a:rPr>
                  <a:t>deformation</a:t>
                </a:r>
                <a:r>
                  <a:rPr lang="it-IT" sz="1600" dirty="0">
                    <a:solidFill>
                      <a:srgbClr val="C00000"/>
                    </a:solidFill>
                    <a:latin typeface="Book Antiqua" panose="02040602050305030304" pitchFamily="18" charset="0"/>
                    <a:cs typeface="Courier New" panose="02070309020205020404" pitchFamily="49" charset="0"/>
                  </a:rPr>
                  <a:t> </a:t>
                </a:r>
                <a:r>
                  <a:rPr lang="it-IT" sz="1600" dirty="0">
                    <a:latin typeface="Book Antiqua" panose="02040602050305030304" pitchFamily="18" charset="0"/>
                    <a:cs typeface="Courier New" panose="02070309020205020404" pitchFamily="49" charset="0"/>
                  </a:rPr>
                  <a:t>of the ITM and ETM HR </a:t>
                </a:r>
                <a:r>
                  <a:rPr lang="it-IT" sz="1600" dirty="0" err="1">
                    <a:latin typeface="Book Antiqua" panose="02040602050305030304" pitchFamily="18" charset="0"/>
                    <a:cs typeface="Courier New" panose="02070309020205020404" pitchFamily="49" charset="0"/>
                  </a:rPr>
                  <a:t>surfaces</a:t>
                </a:r>
                <a:r>
                  <a:rPr lang="it-IT" sz="1600" dirty="0">
                    <a:latin typeface="Book Antiqua" panose="02040602050305030304" pitchFamily="18" charset="0"/>
                    <a:cs typeface="Courier New" panose="02070309020205020404" pitchFamily="49" charset="0"/>
                  </a:rPr>
                  <a:t> (</a:t>
                </a:r>
                <a:r>
                  <a:rPr lang="it-IT" sz="1600" dirty="0">
                    <a:solidFill>
                      <a:srgbClr val="C00000"/>
                    </a:solidFill>
                    <a:latin typeface="Book Antiqua" panose="02040602050305030304" pitchFamily="18" charset="0"/>
                    <a:cs typeface="Courier New" panose="02070309020205020404" pitchFamily="49" charset="0"/>
                  </a:rPr>
                  <a:t>⍺ </a:t>
                </a:r>
                <a:r>
                  <a:rPr lang="it-IT" sz="1600" dirty="0">
                    <a:solidFill>
                      <a:srgbClr val="C00000"/>
                    </a:solidFill>
                    <a:latin typeface="Book Antiqua" panose="02040602050305030304" pitchFamily="18" charset="0"/>
                    <a:cs typeface="Times New Roman" panose="02020603050405020304" pitchFamily="18" charset="0"/>
                  </a:rPr>
                  <a:t>≠0</a:t>
                </a:r>
                <a:r>
                  <a:rPr lang="it-IT" sz="16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)</a:t>
                </a:r>
              </a:p>
              <a:p>
                <a:pPr>
                  <a:buClr>
                    <a:schemeClr val="accent4">
                      <a:lumMod val="50000"/>
                    </a:schemeClr>
                  </a:buCl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it-IT" sz="16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         </m:t>
                      </m:r>
                    </m:oMath>
                  </m:oMathPara>
                </a14:m>
                <a:endParaRPr lang="it-IT" sz="1600" b="0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algn="ctr">
                  <a:buClr>
                    <a:schemeClr val="accent4">
                      <a:lumMod val="50000"/>
                    </a:schemeClr>
                  </a:buClr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∆</m:t>
                        </m:r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𝑂𝑃𝐿</m:t>
                        </m:r>
                      </m:e>
                      <m:sub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𝑇𝐸</m:t>
                        </m:r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 </m:t>
                        </m:r>
                      </m:sub>
                    </m:sSub>
                  </m:oMath>
                </a14:m>
                <a:r>
                  <a:rPr lang="it-IT" sz="1600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it-IT" sz="1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=2 </m:t>
                    </m:r>
                    <m:r>
                      <a:rPr lang="it-IT" sz="1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  <m:r>
                      <a:rPr lang="it-IT" sz="1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nary>
                      <m:naryPr>
                        <m:ctrlP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naryPr>
                      <m:sub>
                        <m:r>
                          <m:rPr>
                            <m:brk m:alnAt="23"/>
                          </m:rP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0</m:t>
                        </m:r>
                      </m:sub>
                      <m:sup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h</m:t>
                        </m:r>
                      </m:sup>
                      <m:e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∆</m:t>
                        </m:r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it-IT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𝑑𝑧</m:t>
                        </m:r>
                      </m:e>
                    </m:nary>
                  </m:oMath>
                </a14:m>
                <a:endParaRPr lang="it-IT" sz="1600" dirty="0">
                  <a:latin typeface="Book Antiqua" panose="02040602050305030304" pitchFamily="18" charset="0"/>
                  <a:cs typeface="Courier New" panose="02070309020205020404" pitchFamily="49" charset="0"/>
                </a:endParaRPr>
              </a:p>
            </p:txBody>
          </p:sp>
        </mc:Choice>
        <mc:Fallback>
          <p:sp>
            <p:nvSpPr>
              <p:cNvPr id="38" name="CasellaDiTesto 37">
                <a:extLst>
                  <a:ext uri="{FF2B5EF4-FFF2-40B4-BE49-F238E27FC236}">
                    <a16:creationId xmlns:a16="http://schemas.microsoft.com/office/drawing/2014/main" id="{5652CB2C-2422-6611-CDA2-AC6F76A3158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284" y="1959068"/>
                <a:ext cx="4784405" cy="3990644"/>
              </a:xfrm>
              <a:prstGeom prst="rect">
                <a:avLst/>
              </a:prstGeom>
              <a:blipFill>
                <a:blip r:embed="rId3"/>
                <a:stretch>
                  <a:fillRect l="-794" t="-952" r="-265" b="-15873"/>
                </a:stretch>
              </a:blipFill>
            </p:spPr>
            <p:txBody>
              <a:bodyPr/>
              <a:lstStyle/>
              <a:p>
                <a:r>
                  <a:rPr lang="it-IT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9" name="Rectangle 8">
            <a:extLst>
              <a:ext uri="{FF2B5EF4-FFF2-40B4-BE49-F238E27FC236}">
                <a16:creationId xmlns:a16="http://schemas.microsoft.com/office/drawing/2014/main" id="{BFB97B56-68E3-0E91-E1E1-D3B28A30135D}"/>
              </a:ext>
            </a:extLst>
          </p:cNvPr>
          <p:cNvSpPr/>
          <p:nvPr/>
        </p:nvSpPr>
        <p:spPr bwMode="auto">
          <a:xfrm>
            <a:off x="5913529" y="2722399"/>
            <a:ext cx="840643" cy="15422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40000"/>
                  <a:lumOff val="60000"/>
                  <a:alpha val="55000"/>
                </a:schemeClr>
              </a:gs>
              <a:gs pos="100000">
                <a:schemeClr val="accent5">
                  <a:lumMod val="40000"/>
                  <a:lumOff val="60000"/>
                </a:schemeClr>
              </a:gs>
              <a:gs pos="50000">
                <a:srgbClr val="FF0000"/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>
              <a:defRPr/>
            </a:pPr>
            <a:endParaRPr lang="en-US">
              <a:latin typeface="Times New Roman" charset="0"/>
            </a:endParaRPr>
          </a:p>
        </p:txBody>
      </p:sp>
      <p:cxnSp>
        <p:nvCxnSpPr>
          <p:cNvPr id="3" name="Connettore dritto 2">
            <a:extLst>
              <a:ext uri="{FF2B5EF4-FFF2-40B4-BE49-F238E27FC236}">
                <a16:creationId xmlns:a16="http://schemas.microsoft.com/office/drawing/2014/main" id="{EE4B72EC-00E6-FEA5-7FBF-2F0099074FB0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Connettore dritto 3">
            <a:extLst>
              <a:ext uri="{FF2B5EF4-FFF2-40B4-BE49-F238E27FC236}">
                <a16:creationId xmlns:a16="http://schemas.microsoft.com/office/drawing/2014/main" id="{E224D710-4F58-4422-DA12-FF0375C1956A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ttangolo 5">
            <a:extLst>
              <a:ext uri="{FF2B5EF4-FFF2-40B4-BE49-F238E27FC236}">
                <a16:creationId xmlns:a16="http://schemas.microsoft.com/office/drawing/2014/main" id="{CFE863DB-ECE8-B743-4A8A-4898DD704A30}"/>
              </a:ext>
            </a:extLst>
          </p:cNvPr>
          <p:cNvSpPr/>
          <p:nvPr/>
        </p:nvSpPr>
        <p:spPr>
          <a:xfrm>
            <a:off x="431995" y="1290751"/>
            <a:ext cx="11409543" cy="58477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dirty="0" err="1">
                <a:latin typeface="Book Antiqua" panose="02040602050305030304" pitchFamily="18" charset="0"/>
              </a:rPr>
              <a:t>When</a:t>
            </a:r>
            <a:r>
              <a:rPr lang="it-IT" sz="1600" dirty="0">
                <a:latin typeface="Book Antiqua" panose="02040602050305030304" pitchFamily="18" charset="0"/>
              </a:rPr>
              <a:t> the ITF </a:t>
            </a:r>
            <a:r>
              <a:rPr lang="it-IT" sz="1600" dirty="0" err="1">
                <a:latin typeface="Book Antiqua" panose="02040602050305030304" pitchFamily="18" charset="0"/>
              </a:rPr>
              <a:t>reaches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its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final</a:t>
            </a:r>
            <a:r>
              <a:rPr lang="it-IT" sz="1600" dirty="0">
                <a:latin typeface="Book Antiqua" panose="02040602050305030304" pitchFamily="18" charset="0"/>
              </a:rPr>
              <a:t> working point </a:t>
            </a:r>
            <a:r>
              <a:rPr lang="it-IT" sz="1600" dirty="0">
                <a:latin typeface="Book Antiqua" panose="02040602050305030304" pitchFamily="18" charset="0"/>
                <a:sym typeface="Wingdings" pitchFamily="2" charset="2"/>
              </a:rPr>
              <a:t> high </a:t>
            </a:r>
            <a:r>
              <a:rPr lang="it-IT" sz="1600" dirty="0" err="1">
                <a:latin typeface="Book Antiqua" panose="02040602050305030304" pitchFamily="18" charset="0"/>
                <a:sym typeface="Wingdings" pitchFamily="2" charset="2"/>
              </a:rPr>
              <a:t>circulating</a:t>
            </a:r>
            <a:r>
              <a:rPr lang="it-IT" sz="1600" dirty="0">
                <a:latin typeface="Book Antiqua" panose="02040602050305030304" pitchFamily="18" charset="0"/>
                <a:sym typeface="Wingdings" pitchFamily="2" charset="2"/>
              </a:rPr>
              <a:t> power  </a:t>
            </a:r>
            <a:r>
              <a:rPr lang="it-IT" sz="1600" dirty="0">
                <a:latin typeface="Book Antiqua" panose="02040602050305030304" pitchFamily="18" charset="0"/>
              </a:rPr>
              <a:t>the </a:t>
            </a:r>
            <a:r>
              <a:rPr lang="it-IT" sz="1600" dirty="0" err="1">
                <a:latin typeface="Book Antiqua" panose="02040602050305030304" pitchFamily="18" charset="0"/>
              </a:rPr>
              <a:t>mirror</a:t>
            </a:r>
            <a:r>
              <a:rPr lang="it-IT" sz="1600" dirty="0">
                <a:latin typeface="Book Antiqua" panose="02040602050305030304" pitchFamily="18" charset="0"/>
              </a:rPr>
              <a:t> coating </a:t>
            </a:r>
            <a:r>
              <a:rPr lang="it-IT" sz="1600" dirty="0" err="1">
                <a:latin typeface="Book Antiqua" panose="02040602050305030304" pitchFamily="18" charset="0"/>
              </a:rPr>
              <a:t>heats</a:t>
            </a:r>
            <a:r>
              <a:rPr lang="it-IT" sz="1600" dirty="0">
                <a:latin typeface="Book Antiqua" panose="02040602050305030304" pitchFamily="18" charset="0"/>
              </a:rPr>
              <a:t> up and the </a:t>
            </a:r>
            <a:r>
              <a:rPr lang="it-IT" sz="1600" dirty="0" err="1">
                <a:latin typeface="Book Antiqua" panose="02040602050305030304" pitchFamily="18" charset="0"/>
              </a:rPr>
              <a:t>absorbed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heat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diffuses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into</a:t>
            </a:r>
            <a:r>
              <a:rPr lang="it-IT" sz="1600" dirty="0">
                <a:latin typeface="Book Antiqua" panose="02040602050305030304" pitchFamily="18" charset="0"/>
              </a:rPr>
              <a:t> the </a:t>
            </a:r>
            <a:r>
              <a:rPr lang="it-IT" sz="1600" dirty="0" err="1">
                <a:latin typeface="Book Antiqua" panose="02040602050305030304" pitchFamily="18" charset="0"/>
              </a:rPr>
              <a:t>substrate</a:t>
            </a:r>
            <a:endParaRPr lang="it-IT" sz="1600" dirty="0">
              <a:latin typeface="Book Antiqua" panose="02040602050305030304" pitchFamily="18" charset="0"/>
            </a:endParaRPr>
          </a:p>
        </p:txBody>
      </p:sp>
      <p:cxnSp>
        <p:nvCxnSpPr>
          <p:cNvPr id="36" name="Connettore dritto 35">
            <a:extLst>
              <a:ext uri="{FF2B5EF4-FFF2-40B4-BE49-F238E27FC236}">
                <a16:creationId xmlns:a16="http://schemas.microsoft.com/office/drawing/2014/main" id="{2F58709C-3336-1AC7-192E-4FAAFC85D213}"/>
              </a:ext>
            </a:extLst>
          </p:cNvPr>
          <p:cNvCxnSpPr>
            <a:cxnSpLocks/>
          </p:cNvCxnSpPr>
          <p:nvPr/>
        </p:nvCxnSpPr>
        <p:spPr>
          <a:xfrm>
            <a:off x="452459" y="4355789"/>
            <a:ext cx="11389080" cy="0"/>
          </a:xfrm>
          <a:prstGeom prst="line">
            <a:avLst/>
          </a:prstGeom>
          <a:ln w="12700" cmpd="sng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Connettore 1 94">
            <a:extLst>
              <a:ext uri="{FF2B5EF4-FFF2-40B4-BE49-F238E27FC236}">
                <a16:creationId xmlns:a16="http://schemas.microsoft.com/office/drawing/2014/main" id="{A1F59478-7A5C-C1BC-02FF-5249903BB2E9}"/>
              </a:ext>
            </a:extLst>
          </p:cNvPr>
          <p:cNvCxnSpPr>
            <a:cxnSpLocks/>
          </p:cNvCxnSpPr>
          <p:nvPr/>
        </p:nvCxnSpPr>
        <p:spPr>
          <a:xfrm>
            <a:off x="7139421" y="2021806"/>
            <a:ext cx="0" cy="253621"/>
          </a:xfrm>
          <a:prstGeom prst="line">
            <a:avLst/>
          </a:prstGeom>
          <a:ln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8" name="Immagine 97">
            <a:extLst>
              <a:ext uri="{FF2B5EF4-FFF2-40B4-BE49-F238E27FC236}">
                <a16:creationId xmlns:a16="http://schemas.microsoft.com/office/drawing/2014/main" id="{CEF80A54-F408-EF3C-7CCE-5BB703CC68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94414" y="1856803"/>
            <a:ext cx="432321" cy="185159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8" name="CasellaDiTesto 117">
                <a:extLst>
                  <a:ext uri="{FF2B5EF4-FFF2-40B4-BE49-F238E27FC236}">
                    <a16:creationId xmlns:a16="http://schemas.microsoft.com/office/drawing/2014/main" id="{994AADF9-D293-748C-1E6C-066AF9580825}"/>
                  </a:ext>
                </a:extLst>
              </p:cNvPr>
              <p:cNvSpPr txBox="1"/>
              <p:nvPr/>
            </p:nvSpPr>
            <p:spPr>
              <a:xfrm>
                <a:off x="1599588" y="2835747"/>
                <a:ext cx="1680394" cy="2616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it-IT" sz="1100" b="0" i="1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</a:rPr>
                        <m:t>𝐷𝑜𝑚𝑖𝑛𝑎𝑛𝑡</m:t>
                      </m:r>
                      <m:r>
                        <a:rPr lang="it-IT" sz="1100" b="0" i="1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it-IT" sz="1100" b="0" i="1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</a:rPr>
                        <m:t>𝑐𝑜𝑛𝑡𝑟𝑖𝑏𝑢𝑡𝑖𝑜𝑛</m:t>
                      </m:r>
                    </m:oMath>
                  </m:oMathPara>
                </a14:m>
                <a:endParaRPr lang="it-IT" sz="1100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18" name="CasellaDiTesto 117">
                <a:extLst>
                  <a:ext uri="{FF2B5EF4-FFF2-40B4-BE49-F238E27FC236}">
                    <a16:creationId xmlns:a16="http://schemas.microsoft.com/office/drawing/2014/main" id="{994AADF9-D293-748C-1E6C-066AF958082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9588" y="2835747"/>
                <a:ext cx="1680394" cy="261610"/>
              </a:xfrm>
              <a:prstGeom prst="rect">
                <a:avLst/>
              </a:prstGeom>
              <a:blipFill>
                <a:blip r:embed="rId5"/>
                <a:stretch>
                  <a:fillRect b="-9524"/>
                </a:stretch>
              </a:blipFill>
            </p:spPr>
            <p:txBody>
              <a:bodyPr/>
              <a:lstStyle/>
              <a:p>
                <a:r>
                  <a:rPr lang="it-IT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0" name="Immagine 119">
            <a:extLst>
              <a:ext uri="{FF2B5EF4-FFF2-40B4-BE49-F238E27FC236}">
                <a16:creationId xmlns:a16="http://schemas.microsoft.com/office/drawing/2014/main" id="{41D9B2E0-52B0-0504-8A6C-DAB177469B0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1485" t="24290" r="44101" b="54879"/>
          <a:stretch>
            <a:fillRect/>
          </a:stretch>
        </p:blipFill>
        <p:spPr>
          <a:xfrm>
            <a:off x="6706012" y="2216931"/>
            <a:ext cx="430671" cy="121445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9168AC89-0EB5-B287-8B72-06FA0CCFA41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1485" t="24290" r="44101" b="54879"/>
          <a:stretch>
            <a:fillRect/>
          </a:stretch>
        </p:blipFill>
        <p:spPr>
          <a:xfrm>
            <a:off x="10771460" y="2188666"/>
            <a:ext cx="430671" cy="121445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2D2684D7-CC40-B5F0-F4B1-73E20673C468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/>
        </p:blipFill>
        <p:spPr>
          <a:xfrm>
            <a:off x="6588468" y="4551071"/>
            <a:ext cx="956254" cy="1422408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79E28F93-35CA-6B94-9E3D-E39BE439E4A0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/>
        </p:blipFill>
        <p:spPr>
          <a:xfrm rot="10800000">
            <a:off x="10397546" y="4452298"/>
            <a:ext cx="956254" cy="1422408"/>
          </a:xfrm>
          <a:prstGeom prst="rect">
            <a:avLst/>
          </a:prstGeom>
        </p:spPr>
      </p:pic>
      <p:sp>
        <p:nvSpPr>
          <p:cNvPr id="13" name="Parentesi graffa chiusa 12">
            <a:extLst>
              <a:ext uri="{FF2B5EF4-FFF2-40B4-BE49-F238E27FC236}">
                <a16:creationId xmlns:a16="http://schemas.microsoft.com/office/drawing/2014/main" id="{E2395C6C-2B96-7661-3E5A-242D62229BF4}"/>
              </a:ext>
            </a:extLst>
          </p:cNvPr>
          <p:cNvSpPr/>
          <p:nvPr/>
        </p:nvSpPr>
        <p:spPr>
          <a:xfrm rot="16200000" flipH="1">
            <a:off x="8779827" y="4105514"/>
            <a:ext cx="381264" cy="3763853"/>
          </a:xfrm>
          <a:prstGeom prst="rightBrace">
            <a:avLst>
              <a:gd name="adj1" fmla="val 82136"/>
              <a:gd name="adj2" fmla="val 50346"/>
            </a:avLst>
          </a:prstGeom>
          <a:noFill/>
          <a:ln w="12700">
            <a:solidFill>
              <a:srgbClr val="E8AE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830AFBFB-9BBA-9C1B-AF81-8957E38A35E0}"/>
              </a:ext>
            </a:extLst>
          </p:cNvPr>
          <p:cNvSpPr txBox="1"/>
          <p:nvPr/>
        </p:nvSpPr>
        <p:spPr>
          <a:xfrm>
            <a:off x="8467711" y="6178071"/>
            <a:ext cx="10082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200" dirty="0">
                <a:latin typeface="Cambria" panose="02040503050406030204" pitchFamily="18" charset="0"/>
              </a:rPr>
              <a:t>FP </a:t>
            </a:r>
            <a:r>
              <a:rPr lang="it-IT" sz="1200" dirty="0" err="1">
                <a:latin typeface="Cambria" panose="02040503050406030204" pitchFamily="18" charset="0"/>
              </a:rPr>
              <a:t>cavity</a:t>
            </a:r>
            <a:endParaRPr lang="it-IT" sz="1200" dirty="0">
              <a:latin typeface="Cambria" panose="02040503050406030204" pitchFamily="18" charset="0"/>
            </a:endParaRPr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28AF8CB9-2EFF-3EEC-459B-56A69461771E}"/>
              </a:ext>
            </a:extLst>
          </p:cNvPr>
          <p:cNvSpPr txBox="1"/>
          <p:nvPr/>
        </p:nvSpPr>
        <p:spPr>
          <a:xfrm>
            <a:off x="5294540" y="3890067"/>
            <a:ext cx="18141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200" dirty="0" err="1">
                <a:latin typeface="Cambria" panose="02040503050406030204" pitchFamily="18" charset="0"/>
              </a:rPr>
              <a:t>Recycling</a:t>
            </a:r>
            <a:r>
              <a:rPr lang="it-IT" sz="1200" dirty="0">
                <a:latin typeface="Cambria" panose="02040503050406030204" pitchFamily="18" charset="0"/>
              </a:rPr>
              <a:t> </a:t>
            </a:r>
            <a:r>
              <a:rPr lang="it-IT" sz="1200" dirty="0" err="1">
                <a:latin typeface="Cambria" panose="02040503050406030204" pitchFamily="18" charset="0"/>
              </a:rPr>
              <a:t>cavities</a:t>
            </a:r>
            <a:endParaRPr lang="it-IT" sz="1200" dirty="0">
              <a:latin typeface="Cambria" panose="02040503050406030204" pitchFamily="18" charset="0"/>
            </a:endParaRPr>
          </a:p>
        </p:txBody>
      </p:sp>
      <p:sp>
        <p:nvSpPr>
          <p:cNvPr id="22" name="Parentesi graffa chiusa 21">
            <a:extLst>
              <a:ext uri="{FF2B5EF4-FFF2-40B4-BE49-F238E27FC236}">
                <a16:creationId xmlns:a16="http://schemas.microsoft.com/office/drawing/2014/main" id="{6645F789-F9DE-7C0E-8523-039019607856}"/>
              </a:ext>
            </a:extLst>
          </p:cNvPr>
          <p:cNvSpPr/>
          <p:nvPr/>
        </p:nvSpPr>
        <p:spPr>
          <a:xfrm rot="16200000" flipH="1">
            <a:off x="5974314" y="2756305"/>
            <a:ext cx="336516" cy="1985061"/>
          </a:xfrm>
          <a:prstGeom prst="rightBrace">
            <a:avLst>
              <a:gd name="adj1" fmla="val 70724"/>
              <a:gd name="adj2" fmla="val 50346"/>
            </a:avLst>
          </a:prstGeom>
          <a:noFill/>
          <a:ln w="12700">
            <a:solidFill>
              <a:srgbClr val="E8AE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sp>
        <p:nvSpPr>
          <p:cNvPr id="25" name="Rettangolo con angoli arrotondati 24">
            <a:extLst>
              <a:ext uri="{FF2B5EF4-FFF2-40B4-BE49-F238E27FC236}">
                <a16:creationId xmlns:a16="http://schemas.microsoft.com/office/drawing/2014/main" id="{8B33DC83-6016-9305-BA68-031851D74AF2}"/>
              </a:ext>
            </a:extLst>
          </p:cNvPr>
          <p:cNvSpPr/>
          <p:nvPr/>
        </p:nvSpPr>
        <p:spPr>
          <a:xfrm>
            <a:off x="5150041" y="3600307"/>
            <a:ext cx="1003254" cy="338553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sp>
        <p:nvSpPr>
          <p:cNvPr id="23" name="Parentesi graffa chiusa 22">
            <a:extLst>
              <a:ext uri="{FF2B5EF4-FFF2-40B4-BE49-F238E27FC236}">
                <a16:creationId xmlns:a16="http://schemas.microsoft.com/office/drawing/2014/main" id="{7216F96C-50EE-1717-AEA7-6D7FD55C7725}"/>
              </a:ext>
            </a:extLst>
          </p:cNvPr>
          <p:cNvSpPr/>
          <p:nvPr/>
        </p:nvSpPr>
        <p:spPr>
          <a:xfrm rot="16200000" flipH="1">
            <a:off x="5979583" y="2754686"/>
            <a:ext cx="336516" cy="1985061"/>
          </a:xfrm>
          <a:prstGeom prst="rightBrace">
            <a:avLst>
              <a:gd name="adj1" fmla="val 70724"/>
              <a:gd name="adj2" fmla="val 50026"/>
            </a:avLst>
          </a:prstGeom>
          <a:noFill/>
          <a:ln w="12700">
            <a:solidFill>
              <a:srgbClr val="E8AE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57907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Segnaposto piè di pagina 1">
            <a:extLst>
              <a:ext uri="{FF2B5EF4-FFF2-40B4-BE49-F238E27FC236}">
                <a16:creationId xmlns:a16="http://schemas.microsoft.com/office/drawing/2014/main" id="{ED2AE8F6-4A17-8B5B-B5AC-3763E2EDD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99872" y="6429751"/>
            <a:ext cx="4114800" cy="365125"/>
          </a:xfrm>
        </p:spPr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4ECF7855-4D69-2449-A5C3-5020198904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pPr/>
              <a:t>5</a:t>
            </a:fld>
            <a:endParaRPr lang="it-IT" dirty="0"/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4E5C6CC9-2435-AB40-8143-A66523E6B836}"/>
              </a:ext>
            </a:extLst>
          </p:cNvPr>
          <p:cNvSpPr/>
          <p:nvPr/>
        </p:nvSpPr>
        <p:spPr>
          <a:xfrm>
            <a:off x="359151" y="3684055"/>
            <a:ext cx="7671243" cy="260071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400" dirty="0" err="1">
                <a:solidFill>
                  <a:srgbClr val="0000BF"/>
                </a:solidFill>
                <a:latin typeface="Book Antiqua" panose="02040602050305030304" pitchFamily="18" charset="0"/>
              </a:rPr>
              <a:t>Gaussian-weighted</a:t>
            </a:r>
            <a:r>
              <a:rPr lang="it-IT" sz="1400" dirty="0">
                <a:solidFill>
                  <a:srgbClr val="0000BF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rgbClr val="0000BF"/>
                </a:solidFill>
                <a:latin typeface="Book Antiqua" panose="02040602050305030304" pitchFamily="18" charset="0"/>
              </a:rPr>
              <a:t>quadratic</a:t>
            </a:r>
            <a:r>
              <a:rPr lang="it-IT" sz="1400" dirty="0">
                <a:solidFill>
                  <a:srgbClr val="0000BF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rgbClr val="0000BF"/>
                </a:solidFill>
                <a:latin typeface="Book Antiqua" panose="02040602050305030304" pitchFamily="18" charset="0"/>
              </a:rPr>
              <a:t>fit</a:t>
            </a:r>
            <a:r>
              <a:rPr lang="it-IT" sz="1400" dirty="0">
                <a:solidFill>
                  <a:srgbClr val="0000BF"/>
                </a:solidFill>
                <a:latin typeface="Book Antiqua" panose="02040602050305030304" pitchFamily="18" charset="0"/>
              </a:rPr>
              <a:t>:</a:t>
            </a:r>
          </a:p>
          <a:p>
            <a:endParaRPr lang="it-IT" sz="1600" dirty="0"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400" dirty="0">
                <a:latin typeface="Book Antiqua" panose="02040602050305030304" pitchFamily="18" charset="0"/>
              </a:rPr>
              <a:t>The </a:t>
            </a:r>
            <a:r>
              <a:rPr lang="it-IT" sz="1400" dirty="0" err="1">
                <a:latin typeface="Book Antiqua" panose="02040602050305030304" pitchFamily="18" charset="0"/>
              </a:rPr>
              <a:t>interferometer</a:t>
            </a:r>
            <a:r>
              <a:rPr lang="it-IT" sz="1400" dirty="0"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latin typeface="Book Antiqua" panose="02040602050305030304" pitchFamily="18" charset="0"/>
              </a:rPr>
              <a:t>is</a:t>
            </a:r>
            <a:r>
              <a:rPr lang="it-IT" sz="1400" dirty="0"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latin typeface="Book Antiqua" panose="02040602050305030304" pitchFamily="18" charset="0"/>
              </a:rPr>
              <a:t>most</a:t>
            </a:r>
            <a:r>
              <a:rPr lang="it-IT" sz="1400" dirty="0">
                <a:latin typeface="Book Antiqua" panose="02040602050305030304" pitchFamily="18" charset="0"/>
              </a:rPr>
              <a:t> sensitive to the </a:t>
            </a:r>
            <a:r>
              <a:rPr lang="it-IT" sz="1400" dirty="0" err="1">
                <a:latin typeface="Book Antiqua" panose="02040602050305030304" pitchFamily="18" charset="0"/>
              </a:rPr>
              <a:t>central</a:t>
            </a:r>
            <a:r>
              <a:rPr lang="it-IT" sz="1400" dirty="0"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latin typeface="Book Antiqua" panose="02040602050305030304" pitchFamily="18" charset="0"/>
              </a:rPr>
              <a:t>region</a:t>
            </a:r>
            <a:r>
              <a:rPr lang="it-IT" sz="1400" dirty="0">
                <a:latin typeface="Book Antiqua" panose="02040602050305030304" pitchFamily="18" charset="0"/>
              </a:rPr>
              <a:t> of the </a:t>
            </a:r>
            <a:r>
              <a:rPr lang="it-IT" sz="1400" dirty="0" err="1">
                <a:latin typeface="Book Antiqua" panose="02040602050305030304" pitchFamily="18" charset="0"/>
              </a:rPr>
              <a:t>mirror</a:t>
            </a:r>
            <a:endParaRPr lang="it-IT" sz="1400" dirty="0">
              <a:latin typeface="Book Antiqua" panose="02040602050305030304" pitchFamily="18" charset="0"/>
            </a:endParaRPr>
          </a:p>
          <a:p>
            <a:endParaRPr lang="it-IT" sz="1600" dirty="0">
              <a:latin typeface="Book Antiqua" panose="02040602050305030304" pitchFamily="18" charset="0"/>
            </a:endParaRPr>
          </a:p>
          <a:p>
            <a:pPr lvl="1"/>
            <a:endParaRPr lang="it-IT" sz="1600" dirty="0">
              <a:latin typeface="Book Antiqua" panose="02040602050305030304" pitchFamily="18" charset="0"/>
            </a:endParaRPr>
          </a:p>
          <a:p>
            <a:pPr lvl="1"/>
            <a:r>
              <a:rPr lang="it-IT" sz="1100" dirty="0">
                <a:latin typeface="Book Antiqua" panose="02040602050305030304" pitchFamily="18" charset="0"/>
              </a:rPr>
              <a:t>         (</a:t>
            </a:r>
            <a:r>
              <a:rPr lang="it-IT" sz="1100" dirty="0" err="1">
                <a:latin typeface="Book Antiqua" panose="02040602050305030304" pitchFamily="18" charset="0"/>
              </a:rPr>
              <a:t>Gaussian</a:t>
            </a:r>
            <a:r>
              <a:rPr lang="it-IT" sz="1100" dirty="0">
                <a:latin typeface="Book Antiqua" panose="02040602050305030304" pitchFamily="18" charset="0"/>
              </a:rPr>
              <a:t> weights </a:t>
            </a:r>
            <a:r>
              <a:rPr lang="it-IT" sz="1100" dirty="0" err="1">
                <a:latin typeface="Book Antiqua" panose="02040602050305030304" pitchFamily="18" charset="0"/>
              </a:rPr>
              <a:t>defined</a:t>
            </a:r>
            <a:r>
              <a:rPr lang="it-IT" sz="1100" dirty="0">
                <a:latin typeface="Book Antiqua" panose="02040602050305030304" pitchFamily="18" charset="0"/>
              </a:rPr>
              <a:t> by the </a:t>
            </a:r>
            <a:r>
              <a:rPr lang="it-IT" sz="1100" dirty="0" err="1">
                <a:latin typeface="Book Antiqua" panose="02040602050305030304" pitchFamily="18" charset="0"/>
              </a:rPr>
              <a:t>beam</a:t>
            </a:r>
            <a:r>
              <a:rPr lang="it-IT" sz="1100" dirty="0">
                <a:latin typeface="Book Antiqua" panose="02040602050305030304" pitchFamily="18" charset="0"/>
              </a:rPr>
              <a:t> </a:t>
            </a:r>
            <a:r>
              <a:rPr lang="it-IT" sz="1100" dirty="0" err="1">
                <a:latin typeface="Book Antiqua" panose="02040602050305030304" pitchFamily="18" charset="0"/>
              </a:rPr>
              <a:t>intensity</a:t>
            </a:r>
            <a:r>
              <a:rPr lang="it-IT" sz="1100" dirty="0">
                <a:latin typeface="Book Antiqua" panose="02040602050305030304" pitchFamily="18" charset="0"/>
              </a:rPr>
              <a:t> </a:t>
            </a:r>
            <a:r>
              <a:rPr lang="it-IT" sz="1100" dirty="0" err="1">
                <a:latin typeface="Book Antiqua" panose="02040602050305030304" pitchFamily="18" charset="0"/>
              </a:rPr>
              <a:t>profile</a:t>
            </a:r>
            <a:r>
              <a:rPr lang="it-IT" sz="1100" dirty="0">
                <a:latin typeface="Book Antiqua" panose="02040602050305030304" pitchFamily="18" charset="0"/>
              </a:rPr>
              <a:t>, 𝑤 = </a:t>
            </a:r>
            <a:r>
              <a:rPr lang="it-IT" sz="1100" dirty="0" err="1">
                <a:latin typeface="Book Antiqua" panose="02040602050305030304" pitchFamily="18" charset="0"/>
              </a:rPr>
              <a:t>beam</a:t>
            </a:r>
            <a:r>
              <a:rPr lang="it-IT" sz="1100" dirty="0">
                <a:latin typeface="Book Antiqua" panose="02040602050305030304" pitchFamily="18" charset="0"/>
              </a:rPr>
              <a:t> </a:t>
            </a:r>
            <a:r>
              <a:rPr lang="it-IT" sz="1100" dirty="0" err="1">
                <a:latin typeface="Book Antiqua" panose="02040602050305030304" pitchFamily="18" charset="0"/>
              </a:rPr>
              <a:t>radius</a:t>
            </a:r>
            <a:r>
              <a:rPr lang="it-IT" sz="1100" dirty="0">
                <a:latin typeface="Book Antiqua" panose="02040602050305030304" pitchFamily="18" charset="0"/>
              </a:rPr>
              <a:t>)</a:t>
            </a:r>
          </a:p>
          <a:p>
            <a:pPr lvl="1"/>
            <a:endParaRPr lang="it-IT" sz="1600" i="1" dirty="0">
              <a:solidFill>
                <a:srgbClr val="0000BF"/>
              </a:solidFill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400">
                <a:solidFill>
                  <a:srgbClr val="0000BF"/>
                </a:solidFill>
                <a:latin typeface="Book Antiqua" panose="02040602050305030304" pitchFamily="18" charset="0"/>
              </a:rPr>
              <a:t>Thermal </a:t>
            </a:r>
            <a:r>
              <a:rPr lang="it-IT" sz="1400" dirty="0" err="1">
                <a:solidFill>
                  <a:srgbClr val="0000BF"/>
                </a:solidFill>
                <a:latin typeface="Book Antiqua" panose="02040602050305030304" pitchFamily="18" charset="0"/>
              </a:rPr>
              <a:t>lenses</a:t>
            </a:r>
            <a:r>
              <a:rPr lang="it-IT" sz="1400" dirty="0">
                <a:solidFill>
                  <a:srgbClr val="0000BF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rgbClr val="0000BF"/>
                </a:solidFill>
                <a:latin typeface="Book Antiqua" panose="02040602050305030304" pitchFamily="18" charset="0"/>
              </a:rPr>
              <a:t>approximation</a:t>
            </a:r>
            <a:r>
              <a:rPr lang="it-IT" sz="1400" dirty="0">
                <a:solidFill>
                  <a:srgbClr val="0000BF"/>
                </a:solidFill>
                <a:latin typeface="Book Antiqua" panose="02040602050305030304" pitchFamily="18" charset="0"/>
              </a:rPr>
              <a:t>:</a:t>
            </a:r>
          </a:p>
          <a:p>
            <a:endParaRPr lang="it-IT" sz="1600" dirty="0">
              <a:latin typeface="Book Antiqua" panose="02040602050305030304" pitchFamily="18" charset="0"/>
            </a:endParaRPr>
          </a:p>
          <a:p>
            <a:pPr marL="742950" lvl="1" indent="-285750">
              <a:buFont typeface="Font di sistema regolare"/>
              <a:buChar char="⚜️"/>
            </a:pPr>
            <a:r>
              <a:rPr lang="it-IT" sz="1400" dirty="0">
                <a:latin typeface="Book Antiqua" panose="02040602050305030304" pitchFamily="18" charset="0"/>
              </a:rPr>
              <a:t>Thermal </a:t>
            </a:r>
            <a:r>
              <a:rPr lang="it-IT" sz="1400" dirty="0" err="1">
                <a:latin typeface="Book Antiqua" panose="02040602050305030304" pitchFamily="18" charset="0"/>
              </a:rPr>
              <a:t>lenses</a:t>
            </a:r>
            <a:r>
              <a:rPr lang="it-IT" sz="1400" dirty="0">
                <a:latin typeface="Book Antiqua" panose="02040602050305030304" pitchFamily="18" charset="0"/>
              </a:rPr>
              <a:t> can be </a:t>
            </a:r>
            <a:r>
              <a:rPr lang="it-IT" sz="1400" dirty="0" err="1">
                <a:latin typeface="Book Antiqua" panose="02040602050305030304" pitchFamily="18" charset="0"/>
              </a:rPr>
              <a:t>treated</a:t>
            </a:r>
            <a:r>
              <a:rPr lang="it-IT" sz="1400" dirty="0"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latin typeface="Book Antiqua" panose="02040602050305030304" pitchFamily="18" charset="0"/>
              </a:rPr>
              <a:t>as</a:t>
            </a:r>
            <a:r>
              <a:rPr lang="it-IT" sz="1400" dirty="0">
                <a:latin typeface="Book Antiqua" panose="02040602050305030304" pitchFamily="18" charset="0"/>
              </a:rPr>
              <a:t> optical </a:t>
            </a:r>
            <a:r>
              <a:rPr lang="it-IT" sz="1400" dirty="0" err="1">
                <a:latin typeface="Book Antiqua" panose="02040602050305030304" pitchFamily="18" charset="0"/>
              </a:rPr>
              <a:t>dioptres</a:t>
            </a:r>
            <a:endParaRPr lang="it-IT" sz="1400" dirty="0"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</a:endParaRPr>
          </a:p>
        </p:txBody>
      </p:sp>
      <p:pic>
        <p:nvPicPr>
          <p:cNvPr id="15" name="Immagine 14">
            <a:extLst>
              <a:ext uri="{FF2B5EF4-FFF2-40B4-BE49-F238E27FC236}">
                <a16:creationId xmlns:a16="http://schemas.microsoft.com/office/drawing/2014/main" id="{5709F7FF-79A3-E24C-BB32-FABD2CEE00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878" r="6371"/>
          <a:stretch>
            <a:fillRect/>
          </a:stretch>
        </p:blipFill>
        <p:spPr>
          <a:xfrm>
            <a:off x="8059786" y="4445478"/>
            <a:ext cx="3760786" cy="2312332"/>
          </a:xfrm>
          <a:prstGeom prst="rect">
            <a:avLst/>
          </a:prstGeom>
        </p:spPr>
      </p:pic>
      <p:sp>
        <p:nvSpPr>
          <p:cNvPr id="19" name="Rettangolo 18">
            <a:extLst>
              <a:ext uri="{FF2B5EF4-FFF2-40B4-BE49-F238E27FC236}">
                <a16:creationId xmlns:a16="http://schemas.microsoft.com/office/drawing/2014/main" id="{4827DE0C-3FA7-A441-AED0-F33F89E9AD47}"/>
              </a:ext>
            </a:extLst>
          </p:cNvPr>
          <p:cNvSpPr/>
          <p:nvPr/>
        </p:nvSpPr>
        <p:spPr>
          <a:xfrm>
            <a:off x="9668689" y="4883861"/>
            <a:ext cx="1874231" cy="292388"/>
          </a:xfrm>
          <a:prstGeom prst="rect">
            <a:avLst/>
          </a:prstGeom>
          <a:ln>
            <a:solidFill>
              <a:srgbClr val="C00000"/>
            </a:solidFill>
          </a:ln>
        </p:spPr>
        <p:txBody>
          <a:bodyPr wrap="none">
            <a:spAutoFit/>
          </a:bodyPr>
          <a:lstStyle/>
          <a:p>
            <a:r>
              <a:rPr lang="it-IT" sz="13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it-IT" sz="13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Dp</a:t>
            </a:r>
            <a:r>
              <a:rPr lang="it-IT" sz="1300" b="1" dirty="0">
                <a:latin typeface="Courier New" panose="02070309020205020404" pitchFamily="49" charset="0"/>
                <a:cs typeface="Courier New" panose="02070309020205020404" pitchFamily="49" charset="0"/>
              </a:rPr>
              <a:t>=-2.97e-05 1/m</a:t>
            </a:r>
          </a:p>
        </p:txBody>
      </p:sp>
      <p:cxnSp>
        <p:nvCxnSpPr>
          <p:cNvPr id="13" name="Connettore dritto 12">
            <a:extLst>
              <a:ext uri="{FF2B5EF4-FFF2-40B4-BE49-F238E27FC236}">
                <a16:creationId xmlns:a16="http://schemas.microsoft.com/office/drawing/2014/main" id="{CF56B972-91AE-BE9C-22FC-9236CA57B96C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itolo 2">
            <a:extLst>
              <a:ext uri="{FF2B5EF4-FFF2-40B4-BE49-F238E27FC236}">
                <a16:creationId xmlns:a16="http://schemas.microsoft.com/office/drawing/2014/main" id="{5D660418-E838-26D6-E9E7-0D001F7941C2}"/>
              </a:ext>
            </a:extLst>
          </p:cNvPr>
          <p:cNvSpPr txBox="1">
            <a:spLocks/>
          </p:cNvSpPr>
          <p:nvPr/>
        </p:nvSpPr>
        <p:spPr>
          <a:xfrm>
            <a:off x="347922" y="-724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4000" b="1" dirty="0">
              <a:latin typeface="Cinzel" pitchFamily="2" charset="77"/>
              <a:cs typeface="Courier New" panose="02070309020205020404" pitchFamily="49" charset="0"/>
            </a:endParaRPr>
          </a:p>
          <a:p>
            <a:r>
              <a:rPr lang="it-IT" sz="2800" dirty="0"/>
              <a:t>⚜️</a:t>
            </a:r>
            <a:r>
              <a:rPr lang="it-IT" sz="3600" dirty="0"/>
              <a:t> 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</a:rPr>
              <a:t>Thermal Lensing Simulations</a:t>
            </a:r>
          </a:p>
          <a:p>
            <a:endParaRPr lang="en-US" sz="4000" dirty="0">
              <a:latin typeface="Cinzel" pitchFamily="2" charset="77"/>
              <a:cs typeface="Courier New" panose="02070309020205020404" pitchFamily="49" charset="0"/>
            </a:endParaRPr>
          </a:p>
        </p:txBody>
      </p:sp>
      <p:grpSp>
        <p:nvGrpSpPr>
          <p:cNvPr id="40" name="Gruppo 39">
            <a:extLst>
              <a:ext uri="{FF2B5EF4-FFF2-40B4-BE49-F238E27FC236}">
                <a16:creationId xmlns:a16="http://schemas.microsoft.com/office/drawing/2014/main" id="{CD4B7F52-68D7-1316-A8F7-C6E63FAC1D28}"/>
              </a:ext>
            </a:extLst>
          </p:cNvPr>
          <p:cNvGrpSpPr/>
          <p:nvPr/>
        </p:nvGrpSpPr>
        <p:grpSpPr>
          <a:xfrm>
            <a:off x="8059784" y="1476769"/>
            <a:ext cx="3840095" cy="2499428"/>
            <a:chOff x="8075591" y="1260576"/>
            <a:chExt cx="3861288" cy="2445697"/>
          </a:xfrm>
        </p:grpSpPr>
        <p:grpSp>
          <p:nvGrpSpPr>
            <p:cNvPr id="33" name="Gruppo 32">
              <a:extLst>
                <a:ext uri="{FF2B5EF4-FFF2-40B4-BE49-F238E27FC236}">
                  <a16:creationId xmlns:a16="http://schemas.microsoft.com/office/drawing/2014/main" id="{EFF42D2A-6BB0-148F-072C-41F0DB9345CB}"/>
                </a:ext>
              </a:extLst>
            </p:cNvPr>
            <p:cNvGrpSpPr/>
            <p:nvPr/>
          </p:nvGrpSpPr>
          <p:grpSpPr>
            <a:xfrm>
              <a:off x="8075591" y="1260576"/>
              <a:ext cx="3861288" cy="2445697"/>
              <a:chOff x="-430055" y="3919276"/>
              <a:chExt cx="5562020" cy="3322414"/>
            </a:xfrm>
          </p:grpSpPr>
          <p:grpSp>
            <p:nvGrpSpPr>
              <p:cNvPr id="27" name="Gruppo 26">
                <a:extLst>
                  <a:ext uri="{FF2B5EF4-FFF2-40B4-BE49-F238E27FC236}">
                    <a16:creationId xmlns:a16="http://schemas.microsoft.com/office/drawing/2014/main" id="{C357867A-81EF-3A50-4DB7-4FE6CEE38F73}"/>
                  </a:ext>
                </a:extLst>
              </p:cNvPr>
              <p:cNvGrpSpPr/>
              <p:nvPr/>
            </p:nvGrpSpPr>
            <p:grpSpPr>
              <a:xfrm>
                <a:off x="-430055" y="3919276"/>
                <a:ext cx="5562020" cy="3322414"/>
                <a:chOff x="-642216" y="1845416"/>
                <a:chExt cx="6065105" cy="3578129"/>
              </a:xfrm>
            </p:grpSpPr>
            <p:pic>
              <p:nvPicPr>
                <p:cNvPr id="18" name="Immagine 17">
                  <a:extLst>
                    <a:ext uri="{FF2B5EF4-FFF2-40B4-BE49-F238E27FC236}">
                      <a16:creationId xmlns:a16="http://schemas.microsoft.com/office/drawing/2014/main" id="{6B561279-C95B-984D-99B8-EE2106BA92D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4"/>
                <a:srcRect l="11554" r="14292"/>
                <a:stretch/>
              </p:blipFill>
              <p:spPr>
                <a:xfrm>
                  <a:off x="388112" y="1845416"/>
                  <a:ext cx="4029912" cy="3578129"/>
                </a:xfrm>
                <a:prstGeom prst="rect">
                  <a:avLst/>
                </a:prstGeom>
              </p:spPr>
            </p:pic>
            <p:sp>
              <p:nvSpPr>
                <p:cNvPr id="20" name="Rettangolo 19">
                  <a:extLst>
                    <a:ext uri="{FF2B5EF4-FFF2-40B4-BE49-F238E27FC236}">
                      <a16:creationId xmlns:a16="http://schemas.microsoft.com/office/drawing/2014/main" id="{01BB6CF9-3377-0A47-95E1-46857C4E3AAE}"/>
                    </a:ext>
                  </a:extLst>
                </p:cNvPr>
                <p:cNvSpPr/>
                <p:nvPr/>
              </p:nvSpPr>
              <p:spPr>
                <a:xfrm>
                  <a:off x="4101430" y="2101136"/>
                  <a:ext cx="1321459" cy="374515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r>
                    <a:rPr lang="it-IT" sz="1100" dirty="0">
                      <a:latin typeface="Courier" pitchFamily="2" charset="0"/>
                    </a:rPr>
                    <a:t>ΔT[K]</a:t>
                  </a:r>
                  <a:endParaRPr lang="it-IT" sz="1100" dirty="0"/>
                </a:p>
              </p:txBody>
            </p:sp>
            <p:sp>
              <p:nvSpPr>
                <p:cNvPr id="21" name="Rettangolo 20">
                  <a:extLst>
                    <a:ext uri="{FF2B5EF4-FFF2-40B4-BE49-F238E27FC236}">
                      <a16:creationId xmlns:a16="http://schemas.microsoft.com/office/drawing/2014/main" id="{87F1E6A0-53FE-5643-950D-CBEE21461BFB}"/>
                    </a:ext>
                  </a:extLst>
                </p:cNvPr>
                <p:cNvSpPr/>
                <p:nvPr/>
              </p:nvSpPr>
              <p:spPr>
                <a:xfrm>
                  <a:off x="-642216" y="2091302"/>
                  <a:ext cx="2181379" cy="382743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r>
                    <a:rPr lang="it-IT" sz="1100" dirty="0">
                      <a:latin typeface="Courier" pitchFamily="2" charset="0"/>
                    </a:rPr>
                    <a:t>T</a:t>
                  </a:r>
                  <a:r>
                    <a:rPr lang="it-IT" sz="1100" baseline="-25000" dirty="0">
                      <a:latin typeface="Courier" pitchFamily="2" charset="0"/>
                    </a:rPr>
                    <a:t>0</a:t>
                  </a:r>
                  <a:r>
                    <a:rPr lang="it-IT" sz="1100" dirty="0">
                      <a:latin typeface="Courier" pitchFamily="2" charset="0"/>
                    </a:rPr>
                    <a:t>=295 K </a:t>
                  </a:r>
                  <a:endParaRPr lang="it-IT" sz="1100" dirty="0"/>
                </a:p>
              </p:txBody>
            </p:sp>
          </p:grpSp>
          <p:cxnSp>
            <p:nvCxnSpPr>
              <p:cNvPr id="25" name="Connettore 1 24">
                <a:extLst>
                  <a:ext uri="{FF2B5EF4-FFF2-40B4-BE49-F238E27FC236}">
                    <a16:creationId xmlns:a16="http://schemas.microsoft.com/office/drawing/2014/main" id="{95F5EC58-3D4C-AF4F-BF23-E421792B60C6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1041465" y="4101090"/>
                <a:ext cx="1" cy="2949169"/>
              </a:xfrm>
              <a:prstGeom prst="line">
                <a:avLst/>
              </a:prstGeom>
              <a:ln w="15875">
                <a:solidFill>
                  <a:schemeClr val="tx1">
                    <a:alpha val="99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" name="Rettangolo 28">
              <a:extLst>
                <a:ext uri="{FF2B5EF4-FFF2-40B4-BE49-F238E27FC236}">
                  <a16:creationId xmlns:a16="http://schemas.microsoft.com/office/drawing/2014/main" id="{0EB12658-3439-951E-D99F-B4E8E683CE92}"/>
                </a:ext>
              </a:extLst>
            </p:cNvPr>
            <p:cNvSpPr/>
            <p:nvPr/>
          </p:nvSpPr>
          <p:spPr>
            <a:xfrm>
              <a:off x="9918551" y="3158635"/>
              <a:ext cx="1034257" cy="2616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it-IT" sz="1100" dirty="0">
                  <a:solidFill>
                    <a:srgbClr val="FFFFFF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HR-</a:t>
              </a:r>
              <a:r>
                <a:rPr lang="it-IT" sz="1100" dirty="0" err="1">
                  <a:solidFill>
                    <a:srgbClr val="FFFFFF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surface</a:t>
              </a:r>
              <a:endParaRPr lang="it-IT" sz="1100" dirty="0">
                <a:solidFill>
                  <a:srgbClr val="FFFFFF"/>
                </a:solidFill>
              </a:endParaRPr>
            </a:p>
          </p:txBody>
        </p:sp>
        <p:sp>
          <p:nvSpPr>
            <p:cNvPr id="9" name="Rettangolo 28">
              <a:extLst>
                <a:ext uri="{FF2B5EF4-FFF2-40B4-BE49-F238E27FC236}">
                  <a16:creationId xmlns:a16="http://schemas.microsoft.com/office/drawing/2014/main" id="{25501E6F-034D-3C2C-8145-94058ACE067C}"/>
                </a:ext>
              </a:extLst>
            </p:cNvPr>
            <p:cNvSpPr/>
            <p:nvPr/>
          </p:nvSpPr>
          <p:spPr>
            <a:xfrm>
              <a:off x="9898549" y="1477795"/>
              <a:ext cx="1034257" cy="261610"/>
            </a:xfrm>
            <a:prstGeom prst="rect">
              <a:avLst/>
            </a:prstGeom>
          </p:spPr>
          <p:txBody>
            <a:bodyPr wrap="none" lIns="91440" tIns="45720" rIns="91440" bIns="45720" anchor="t">
              <a:spAutoFit/>
            </a:bodyPr>
            <a:lstStyle/>
            <a:p>
              <a:r>
                <a:rPr lang="it-IT" sz="1100" dirty="0">
                  <a:solidFill>
                    <a:srgbClr val="FFFFFF"/>
                  </a:solidFill>
                  <a:latin typeface="Courier New"/>
                  <a:cs typeface="Courier New"/>
                </a:rPr>
                <a:t>AR-</a:t>
              </a:r>
              <a:r>
                <a:rPr lang="it-IT" sz="1100" dirty="0" err="1">
                  <a:solidFill>
                    <a:srgbClr val="FFFFFF"/>
                  </a:solidFill>
                  <a:latin typeface="Courier New"/>
                  <a:cs typeface="Courier New"/>
                </a:rPr>
                <a:t>surface</a:t>
              </a:r>
              <a:endParaRPr lang="it-IT" sz="1100" dirty="0">
                <a:solidFill>
                  <a:srgbClr val="FFFFFF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CasellaDiTesto 42">
                <a:extLst>
                  <a:ext uri="{FF2B5EF4-FFF2-40B4-BE49-F238E27FC236}">
                    <a16:creationId xmlns:a16="http://schemas.microsoft.com/office/drawing/2014/main" id="{252DB116-8121-530D-44DD-5A2A98C48701}"/>
                  </a:ext>
                </a:extLst>
              </p:cNvPr>
              <p:cNvSpPr txBox="1"/>
              <p:nvPr/>
            </p:nvSpPr>
            <p:spPr>
              <a:xfrm>
                <a:off x="2953130" y="4419689"/>
                <a:ext cx="2309248" cy="439351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it-IT" sz="1400" b="0" i="1" smtClean="0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it-IT" sz="14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it-IT" sz="1400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</m:d>
                      <m:r>
                        <a:rPr lang="it-IT" sz="1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it-IT" sz="1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it-IT" sz="14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it-IT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sSup>
                            <m:sSupPr>
                              <m:ctrlPr>
                                <a:rPr lang="it-IT" sz="1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it-IT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p>
                              <m:r>
                                <a:rPr lang="it-IT" sz="1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it-IT" sz="1400" b="0" i="1" smtClean="0">
                          <a:latin typeface="Cambria Math" panose="02040503050406030204" pitchFamily="18" charset="0"/>
                        </a:rPr>
                        <m:t> </m:t>
                      </m:r>
                      <m:sSup>
                        <m:sSupPr>
                          <m:ctrlPr>
                            <a:rPr lang="it-IT" sz="14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it-IT" sz="1400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it-IT" sz="1400" b="0" i="1" smtClean="0">
                              <a:latin typeface="Cambria Math" panose="02040503050406030204" pitchFamily="18" charset="0"/>
                            </a:rPr>
                            <m:t>−2</m:t>
                          </m:r>
                          <m:f>
                            <m:fPr>
                              <m:ctrlPr>
                                <a:rPr lang="it-IT" sz="14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it-IT" sz="1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it-IT" sz="1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𝑟</m:t>
                                  </m:r>
                                </m:e>
                                <m:sup>
                                  <m:r>
                                    <a:rPr lang="it-IT" sz="1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sSup>
                                <m:sSupPr>
                                  <m:ctrlPr>
                                    <a:rPr lang="it-IT" sz="1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it-IT" sz="1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𝜔</m:t>
                                  </m:r>
                                </m:e>
                                <m:sup>
                                  <m:r>
                                    <a:rPr lang="it-IT" sz="1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sup>
                      </m:sSup>
                    </m:oMath>
                  </m:oMathPara>
                </a14:m>
                <a:endParaRPr lang="it-IT" sz="1400" dirty="0"/>
              </a:p>
            </p:txBody>
          </p:sp>
        </mc:Choice>
        <mc:Fallback xmlns="">
          <p:sp>
            <p:nvSpPr>
              <p:cNvPr id="43" name="CasellaDiTesto 42">
                <a:extLst>
                  <a:ext uri="{FF2B5EF4-FFF2-40B4-BE49-F238E27FC236}">
                    <a16:creationId xmlns:a16="http://schemas.microsoft.com/office/drawing/2014/main" id="{252DB116-8121-530D-44DD-5A2A98C4870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3130" y="4419689"/>
                <a:ext cx="2309248" cy="439351"/>
              </a:xfrm>
              <a:prstGeom prst="rect">
                <a:avLst/>
              </a:prstGeom>
              <a:blipFill>
                <a:blip r:embed="rId5"/>
                <a:stretch>
                  <a:fillRect b="-8571"/>
                </a:stretch>
              </a:blipFill>
            </p:spPr>
            <p:txBody>
              <a:bodyPr/>
              <a:lstStyle/>
              <a:p>
                <a:r>
                  <a:rPr lang="it-IT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CasellaDiTesto 43">
                <a:extLst>
                  <a:ext uri="{FF2B5EF4-FFF2-40B4-BE49-F238E27FC236}">
                    <a16:creationId xmlns:a16="http://schemas.microsoft.com/office/drawing/2014/main" id="{C648E009-66EF-DF86-55E2-D324917BEF70}"/>
                  </a:ext>
                </a:extLst>
              </p:cNvPr>
              <p:cNvSpPr txBox="1"/>
              <p:nvPr/>
            </p:nvSpPr>
            <p:spPr>
              <a:xfrm>
                <a:off x="1559351" y="6065693"/>
                <a:ext cx="1393779" cy="4424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it-IT" sz="1400" b="0" i="1" smtClean="0">
                          <a:latin typeface="Cambria Math" panose="02040503050406030204" pitchFamily="18" charset="0"/>
                        </a:rPr>
                        <m:t>𝐷𝑝</m:t>
                      </m:r>
                      <m:r>
                        <a:rPr lang="it-IT" sz="1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it-IT" sz="1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it-IT" sz="14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it-IT" sz="1400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den>
                      </m:f>
                      <m:r>
                        <a:rPr lang="it-IT" sz="1400" b="0" i="1" smtClean="0">
                          <a:latin typeface="Cambria Math" panose="02040503050406030204" pitchFamily="18" charset="0"/>
                        </a:rPr>
                        <m:t>=2 </m:t>
                      </m:r>
                      <m:r>
                        <a:rPr lang="it-IT" sz="1400" b="0" i="1" smtClean="0">
                          <a:latin typeface="Cambria Math" panose="02040503050406030204" pitchFamily="18" charset="0"/>
                        </a:rPr>
                        <m:t>𝑎</m:t>
                      </m:r>
                    </m:oMath>
                  </m:oMathPara>
                </a14:m>
                <a:endParaRPr lang="it-IT" sz="1400" dirty="0"/>
              </a:p>
            </p:txBody>
          </p:sp>
        </mc:Choice>
        <mc:Fallback xmlns="">
          <p:sp>
            <p:nvSpPr>
              <p:cNvPr id="44" name="CasellaDiTesto 43">
                <a:extLst>
                  <a:ext uri="{FF2B5EF4-FFF2-40B4-BE49-F238E27FC236}">
                    <a16:creationId xmlns:a16="http://schemas.microsoft.com/office/drawing/2014/main" id="{C648E009-66EF-DF86-55E2-D324917BEF7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9351" y="6065693"/>
                <a:ext cx="1393779" cy="442493"/>
              </a:xfrm>
              <a:prstGeom prst="rect">
                <a:avLst/>
              </a:prstGeom>
              <a:blipFill>
                <a:blip r:embed="rId6"/>
                <a:stretch>
                  <a:fillRect t="-2778" b="-16667"/>
                </a:stretch>
              </a:blipFill>
            </p:spPr>
            <p:txBody>
              <a:bodyPr/>
              <a:lstStyle/>
              <a:p>
                <a:r>
                  <a:rPr lang="it-IT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Connettore dritto 4">
            <a:extLst>
              <a:ext uri="{FF2B5EF4-FFF2-40B4-BE49-F238E27FC236}">
                <a16:creationId xmlns:a16="http://schemas.microsoft.com/office/drawing/2014/main" id="{22ED0DFD-19C8-A8E7-2999-98ADB1C6C470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28A34135-5DC8-9092-C9A9-05F4057B332B}"/>
              </a:ext>
            </a:extLst>
          </p:cNvPr>
          <p:cNvSpPr txBox="1"/>
          <p:nvPr/>
        </p:nvSpPr>
        <p:spPr>
          <a:xfrm>
            <a:off x="8030394" y="1074198"/>
            <a:ext cx="36212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1200" b="0" i="0" u="none" strike="noStrike" dirty="0">
                <a:solidFill>
                  <a:srgbClr val="0000BF"/>
                </a:solidFill>
                <a:effectLst/>
                <a:latin typeface="Cambria" panose="02040503050406030204" pitchFamily="18" charset="0"/>
              </a:rPr>
              <a:t>1) </a:t>
            </a:r>
            <a:r>
              <a:rPr lang="it-IT" sz="1200" b="0" i="0" u="none" strike="noStrike" dirty="0" err="1">
                <a:solidFill>
                  <a:srgbClr val="0000BF"/>
                </a:solidFill>
                <a:effectLst/>
                <a:latin typeface="Cambria" panose="02040503050406030204" pitchFamily="18" charset="0"/>
              </a:rPr>
              <a:t>Example</a:t>
            </a:r>
            <a:r>
              <a:rPr lang="it-IT" sz="1200" b="0" i="0" u="none" strike="noStrike" dirty="0">
                <a:solidFill>
                  <a:srgbClr val="0000BF"/>
                </a:solidFill>
                <a:effectLst/>
                <a:latin typeface="Cambria" panose="02040503050406030204" pitchFamily="18" charset="0"/>
              </a:rPr>
              <a:t> of FEA temperature </a:t>
            </a:r>
            <a:r>
              <a:rPr lang="it-IT" sz="1200" b="0" i="0" u="none" strike="noStrike" dirty="0" err="1">
                <a:solidFill>
                  <a:srgbClr val="0000BF"/>
                </a:solidFill>
                <a:effectLst/>
                <a:latin typeface="Cambria" panose="02040503050406030204" pitchFamily="18" charset="0"/>
              </a:rPr>
              <a:t>distribution</a:t>
            </a:r>
            <a:r>
              <a:rPr lang="it-IT" sz="1200" b="0" i="0" u="none" strike="noStrike" dirty="0">
                <a:solidFill>
                  <a:srgbClr val="0000BF"/>
                </a:solidFill>
                <a:effectLst/>
                <a:latin typeface="Cambria" panose="02040503050406030204" pitchFamily="18" charset="0"/>
              </a:rPr>
              <a:t> inside the ITM </a:t>
            </a:r>
            <a:r>
              <a:rPr lang="it-IT" sz="1200" b="0" i="0" u="none" strike="noStrike" dirty="0" err="1">
                <a:solidFill>
                  <a:srgbClr val="0000BF"/>
                </a:solidFill>
                <a:effectLst/>
                <a:latin typeface="Cambria" panose="02040503050406030204" pitchFamily="18" charset="0"/>
              </a:rPr>
              <a:t>substrate</a:t>
            </a:r>
            <a:endParaRPr lang="it-IT" sz="1200" dirty="0">
              <a:solidFill>
                <a:srgbClr val="0000BF"/>
              </a:solidFill>
              <a:latin typeface="Cambria" panose="02040503050406030204" pitchFamily="18" charset="0"/>
            </a:endParaRPr>
          </a:p>
        </p:txBody>
      </p:sp>
      <p:sp>
        <p:nvSpPr>
          <p:cNvPr id="16" name="Rettangolo con angoli arrotondati 15">
            <a:extLst>
              <a:ext uri="{FF2B5EF4-FFF2-40B4-BE49-F238E27FC236}">
                <a16:creationId xmlns:a16="http://schemas.microsoft.com/office/drawing/2014/main" id="{665ADF0F-078B-07F6-8501-D92FC35439F3}"/>
              </a:ext>
            </a:extLst>
          </p:cNvPr>
          <p:cNvSpPr/>
          <p:nvPr/>
        </p:nvSpPr>
        <p:spPr>
          <a:xfrm>
            <a:off x="387757" y="1269855"/>
            <a:ext cx="4252033" cy="862081"/>
          </a:xfrm>
          <a:prstGeom prst="roundRect">
            <a:avLst/>
          </a:prstGeom>
          <a:solidFill>
            <a:srgbClr val="FFC400">
              <a:alpha val="8632"/>
            </a:srgbClr>
          </a:solidFill>
          <a:ln w="2222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400" dirty="0">
                <a:solidFill>
                  <a:schemeClr val="accent4">
                    <a:lumMod val="75000"/>
                  </a:schemeClr>
                </a:solidFill>
                <a:latin typeface="Book Antiqua" panose="02040602050305030304" pitchFamily="18" charset="0"/>
              </a:rPr>
              <a:t>EXAMPLE WORKING POINT: </a:t>
            </a: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Injected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power       </a:t>
            </a:r>
            <a:r>
              <a:rPr lang="it-IT" sz="1600" dirty="0">
                <a:solidFill>
                  <a:srgbClr val="C00000"/>
                </a:solidFill>
                <a:latin typeface="Book Antiqua" panose="02040602050305030304" pitchFamily="18" charset="0"/>
              </a:rPr>
              <a:t>~18 </a:t>
            </a:r>
            <a:r>
              <a:rPr lang="it-IT" sz="1600" dirty="0" err="1">
                <a:solidFill>
                  <a:srgbClr val="C00000"/>
                </a:solidFill>
                <a:latin typeface="Book Antiqua" panose="02040602050305030304" pitchFamily="18" charset="0"/>
              </a:rPr>
              <a:t>W</a:t>
            </a:r>
            <a:endParaRPr lang="it-IT" sz="1600" dirty="0">
              <a:solidFill>
                <a:schemeClr val="accent4">
                  <a:lumMod val="75000"/>
                </a:schemeClr>
              </a:solidFill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solidFill>
                  <a:sysClr val="windowText" lastClr="000000"/>
                </a:solidFill>
                <a:latin typeface="Book Antiqua" panose="02040602050305030304" pitchFamily="18" charset="0"/>
              </a:rPr>
              <a:t>Absorbed</a:t>
            </a:r>
            <a:r>
              <a:rPr lang="it-IT" sz="1600" dirty="0">
                <a:solidFill>
                  <a:sysClr val="windowText" lastClr="000000"/>
                </a:solidFill>
                <a:latin typeface="Book Antiqua" panose="02040602050305030304" pitchFamily="18" charset="0"/>
              </a:rPr>
              <a:t> power   </a:t>
            </a:r>
            <a:r>
              <a:rPr lang="it-IT" sz="1600" dirty="0">
                <a:solidFill>
                  <a:srgbClr val="C00000"/>
                </a:solidFill>
                <a:latin typeface="Book Antiqua" panose="02040602050305030304" pitchFamily="18" charset="0"/>
              </a:rPr>
              <a:t>~60 </a:t>
            </a:r>
            <a:r>
              <a:rPr lang="it-IT" sz="1600" dirty="0" err="1">
                <a:solidFill>
                  <a:srgbClr val="C00000"/>
                </a:solidFill>
                <a:latin typeface="Book Antiqua" panose="02040602050305030304" pitchFamily="18" charset="0"/>
              </a:rPr>
              <a:t>mW</a:t>
            </a:r>
            <a:endParaRPr lang="it-IT" sz="1600" dirty="0">
              <a:solidFill>
                <a:srgbClr val="C00000"/>
              </a:solidFill>
              <a:latin typeface="Book Antiqua" panose="02040602050305030304" pitchFamily="18" charset="0"/>
            </a:endParaRPr>
          </a:p>
        </p:txBody>
      </p:sp>
      <p:sp>
        <p:nvSpPr>
          <p:cNvPr id="23" name="Rettangolo con angoli arrotondati 22">
            <a:extLst>
              <a:ext uri="{FF2B5EF4-FFF2-40B4-BE49-F238E27FC236}">
                <a16:creationId xmlns:a16="http://schemas.microsoft.com/office/drawing/2014/main" id="{9DCD6678-8302-D52E-93E9-3CDC96591E93}"/>
              </a:ext>
            </a:extLst>
          </p:cNvPr>
          <p:cNvSpPr/>
          <p:nvPr/>
        </p:nvSpPr>
        <p:spPr>
          <a:xfrm>
            <a:off x="375057" y="2776499"/>
            <a:ext cx="2086707" cy="794891"/>
          </a:xfrm>
          <a:prstGeom prst="roundRect">
            <a:avLst/>
          </a:prstGeom>
          <a:solidFill>
            <a:srgbClr val="C5D3FF">
              <a:alpha val="8632"/>
            </a:srgbClr>
          </a:solidFill>
          <a:ln w="222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chemeClr val="accent4">
                  <a:lumMod val="50000"/>
                </a:schemeClr>
              </a:buClr>
            </a:pP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Temperature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map</a:t>
            </a:r>
            <a:b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</a:b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[Finite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Element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Analysis (FEA)]</a:t>
            </a:r>
          </a:p>
        </p:txBody>
      </p:sp>
      <p:sp>
        <p:nvSpPr>
          <p:cNvPr id="24" name="Rettangolo con angoli arrotondati 23">
            <a:extLst>
              <a:ext uri="{FF2B5EF4-FFF2-40B4-BE49-F238E27FC236}">
                <a16:creationId xmlns:a16="http://schemas.microsoft.com/office/drawing/2014/main" id="{0B7AB101-0DB8-D88A-3260-D86FB47D8932}"/>
              </a:ext>
            </a:extLst>
          </p:cNvPr>
          <p:cNvSpPr/>
          <p:nvPr/>
        </p:nvSpPr>
        <p:spPr>
          <a:xfrm>
            <a:off x="2662420" y="2776499"/>
            <a:ext cx="1951970" cy="794891"/>
          </a:xfrm>
          <a:prstGeom prst="roundRect">
            <a:avLst/>
          </a:prstGeom>
          <a:solidFill>
            <a:srgbClr val="C5D3FF">
              <a:alpha val="8632"/>
            </a:srgbClr>
          </a:solidFill>
          <a:ln w="222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chemeClr val="accent4">
                  <a:lumMod val="50000"/>
                </a:schemeClr>
              </a:buClr>
            </a:pP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Optical Path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Length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variation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b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</a:br>
            <a:r>
              <a:rPr lang="el-GR" sz="1400" dirty="0">
                <a:solidFill>
                  <a:schemeClr val="tx1"/>
                </a:solidFill>
                <a:latin typeface="Book Antiqua" panose="02040602050305030304" pitchFamily="18" charset="0"/>
              </a:rPr>
              <a:t>Δ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OPL </a:t>
            </a:r>
          </a:p>
        </p:txBody>
      </p:sp>
      <p:sp>
        <p:nvSpPr>
          <p:cNvPr id="28" name="Rettangolo con angoli arrotondati 27">
            <a:extLst>
              <a:ext uri="{FF2B5EF4-FFF2-40B4-BE49-F238E27FC236}">
                <a16:creationId xmlns:a16="http://schemas.microsoft.com/office/drawing/2014/main" id="{7E956B4A-0CA1-C7CE-7310-EC235FBE5DF3}"/>
              </a:ext>
            </a:extLst>
          </p:cNvPr>
          <p:cNvSpPr/>
          <p:nvPr/>
        </p:nvSpPr>
        <p:spPr>
          <a:xfrm>
            <a:off x="4824111" y="2776499"/>
            <a:ext cx="2013611" cy="794891"/>
          </a:xfrm>
          <a:prstGeom prst="roundRect">
            <a:avLst/>
          </a:prstGeom>
          <a:solidFill>
            <a:srgbClr val="C5D3FF">
              <a:alpha val="8632"/>
            </a:srgbClr>
          </a:solidFill>
          <a:ln w="222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chemeClr val="accent4">
                  <a:lumMod val="50000"/>
                </a:schemeClr>
              </a:buClr>
            </a:pP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Gaussian-weighted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quadratic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fit</a:t>
            </a:r>
            <a:endParaRPr lang="it-IT" sz="1400" dirty="0">
              <a:solidFill>
                <a:schemeClr val="tx1"/>
              </a:solidFill>
              <a:latin typeface="Book Antiqua" panose="02040602050305030304" pitchFamily="18" charset="0"/>
            </a:endParaRPr>
          </a:p>
        </p:txBody>
      </p:sp>
      <p:sp>
        <p:nvSpPr>
          <p:cNvPr id="29" name="Rettangolo con angoli arrotondati 28">
            <a:extLst>
              <a:ext uri="{FF2B5EF4-FFF2-40B4-BE49-F238E27FC236}">
                <a16:creationId xmlns:a16="http://schemas.microsoft.com/office/drawing/2014/main" id="{2FB1717D-62CC-B989-C541-DA626195AF98}"/>
              </a:ext>
            </a:extLst>
          </p:cNvPr>
          <p:cNvSpPr/>
          <p:nvPr/>
        </p:nvSpPr>
        <p:spPr>
          <a:xfrm>
            <a:off x="7045010" y="2776499"/>
            <a:ext cx="1543265" cy="794891"/>
          </a:xfrm>
          <a:prstGeom prst="roundRect">
            <a:avLst/>
          </a:prstGeom>
          <a:solidFill>
            <a:srgbClr val="C5D3FF">
              <a:alpha val="8632"/>
            </a:srgbClr>
          </a:solidFill>
          <a:ln w="222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chemeClr val="accent4">
                  <a:lumMod val="50000"/>
                </a:schemeClr>
              </a:buClr>
            </a:pP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Equivalent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thermal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lens</a:t>
            </a:r>
            <a:endParaRPr lang="it-IT" sz="1400" dirty="0">
              <a:solidFill>
                <a:schemeClr val="tx1"/>
              </a:solidFill>
              <a:latin typeface="Book Antiqua" panose="02040602050305030304" pitchFamily="18" charset="0"/>
            </a:endParaRPr>
          </a:p>
        </p:txBody>
      </p:sp>
      <p:cxnSp>
        <p:nvCxnSpPr>
          <p:cNvPr id="31" name="Connettore diritto a freccia 30">
            <a:extLst>
              <a:ext uri="{FF2B5EF4-FFF2-40B4-BE49-F238E27FC236}">
                <a16:creationId xmlns:a16="http://schemas.microsoft.com/office/drawing/2014/main" id="{090E900E-6A88-355A-CA76-B47468043A90}"/>
              </a:ext>
            </a:extLst>
          </p:cNvPr>
          <p:cNvCxnSpPr>
            <a:stCxn id="23" idx="3"/>
            <a:endCxn id="24" idx="1"/>
          </p:cNvCxnSpPr>
          <p:nvPr/>
        </p:nvCxnSpPr>
        <p:spPr>
          <a:xfrm>
            <a:off x="2461764" y="3173945"/>
            <a:ext cx="200656" cy="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Connettore diritto a freccia 35">
            <a:extLst>
              <a:ext uri="{FF2B5EF4-FFF2-40B4-BE49-F238E27FC236}">
                <a16:creationId xmlns:a16="http://schemas.microsoft.com/office/drawing/2014/main" id="{01001047-C9DC-B8C3-7B98-22C6C7366C33}"/>
              </a:ext>
            </a:extLst>
          </p:cNvPr>
          <p:cNvCxnSpPr/>
          <p:nvPr/>
        </p:nvCxnSpPr>
        <p:spPr>
          <a:xfrm>
            <a:off x="4623455" y="3173944"/>
            <a:ext cx="200656" cy="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Connettore diritto a freccia 37">
            <a:extLst>
              <a:ext uri="{FF2B5EF4-FFF2-40B4-BE49-F238E27FC236}">
                <a16:creationId xmlns:a16="http://schemas.microsoft.com/office/drawing/2014/main" id="{2431DCDF-2FE5-09C1-C4D9-90D30F91382C}"/>
              </a:ext>
            </a:extLst>
          </p:cNvPr>
          <p:cNvCxnSpPr/>
          <p:nvPr/>
        </p:nvCxnSpPr>
        <p:spPr>
          <a:xfrm>
            <a:off x="6843264" y="3173945"/>
            <a:ext cx="200656" cy="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CasellaDiTesto 41">
            <a:extLst>
              <a:ext uri="{FF2B5EF4-FFF2-40B4-BE49-F238E27FC236}">
                <a16:creationId xmlns:a16="http://schemas.microsoft.com/office/drawing/2014/main" id="{5F2DD276-EF96-5301-ECB5-BE8F2796626B}"/>
              </a:ext>
            </a:extLst>
          </p:cNvPr>
          <p:cNvSpPr txBox="1"/>
          <p:nvPr/>
        </p:nvSpPr>
        <p:spPr>
          <a:xfrm>
            <a:off x="422296" y="2349215"/>
            <a:ext cx="29305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800" b="1" dirty="0" err="1">
                <a:solidFill>
                  <a:srgbClr val="0000BF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Simulation</a:t>
            </a:r>
            <a:r>
              <a:rPr lang="it-IT" sz="1800" b="1" dirty="0">
                <a:solidFill>
                  <a:srgbClr val="0000BF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 workflow</a:t>
            </a:r>
            <a:r>
              <a:rPr lang="it-IT" sz="1800" dirty="0">
                <a:solidFill>
                  <a:srgbClr val="0000BF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: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CasellaDiTesto 46">
                <a:extLst>
                  <a:ext uri="{FF2B5EF4-FFF2-40B4-BE49-F238E27FC236}">
                    <a16:creationId xmlns:a16="http://schemas.microsoft.com/office/drawing/2014/main" id="{F9F8E3FF-3E2C-B7C1-3972-88CA4B8806DF}"/>
                  </a:ext>
                </a:extLst>
              </p:cNvPr>
              <p:cNvSpPr txBox="1"/>
              <p:nvPr/>
            </p:nvSpPr>
            <p:spPr>
              <a:xfrm>
                <a:off x="2895808" y="6002319"/>
                <a:ext cx="4668050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it-IT" sz="1200" i="1">
                        <a:latin typeface="Cambria Math" panose="02040503050406030204" pitchFamily="18" charset="0"/>
                      </a:rPr>
                      <m:t>𝑓</m:t>
                    </m:r>
                  </m:oMath>
                </a14:m>
                <a:r>
                  <a:rPr lang="it-IT" sz="1200" dirty="0">
                    <a:solidFill>
                      <a:srgbClr val="000000"/>
                    </a:solidFill>
                    <a:latin typeface="Book Antiqua" panose="02040602050305030304" pitchFamily="18" charset="0"/>
                  </a:rPr>
                  <a:t> = </a:t>
                </a:r>
                <a:r>
                  <a:rPr lang="it-IT" sz="1200" dirty="0" err="1">
                    <a:solidFill>
                      <a:srgbClr val="000000"/>
                    </a:solidFill>
                    <a:latin typeface="Book Antiqua" panose="02040602050305030304" pitchFamily="18" charset="0"/>
                  </a:rPr>
                  <a:t>focal</a:t>
                </a:r>
                <a:r>
                  <a:rPr lang="it-IT" sz="1200" dirty="0">
                    <a:solidFill>
                      <a:srgbClr val="000000"/>
                    </a:solidFill>
                    <a:latin typeface="Book Antiqua" panose="02040602050305030304" pitchFamily="18" charset="0"/>
                  </a:rPr>
                  <a:t> </a:t>
                </a:r>
                <a:r>
                  <a:rPr lang="it-IT" sz="1200" dirty="0" err="1">
                    <a:solidFill>
                      <a:srgbClr val="000000"/>
                    </a:solidFill>
                    <a:latin typeface="Book Antiqua" panose="02040602050305030304" pitchFamily="18" charset="0"/>
                  </a:rPr>
                  <a:t>length</a:t>
                </a:r>
                <a:endParaRPr lang="it-IT" sz="1200" dirty="0">
                  <a:solidFill>
                    <a:srgbClr val="000000"/>
                  </a:solidFill>
                  <a:latin typeface="Book Antiqua" panose="02040602050305030304" pitchFamily="18" charset="0"/>
                </a:endParaRPr>
              </a:p>
              <a:p>
                <a:r>
                  <a:rPr lang="it-IT" sz="1200" dirty="0">
                    <a:latin typeface="Book Antiqua" panose="02040602050305030304" pitchFamily="18" charset="0"/>
                  </a:rPr>
                  <a:t>a = </a:t>
                </a:r>
                <a:r>
                  <a:rPr lang="it-IT" sz="1200" dirty="0" err="1">
                    <a:latin typeface="Book Antiqua" panose="02040602050305030304" pitchFamily="18" charset="0"/>
                  </a:rPr>
                  <a:t>quadratic</a:t>
                </a:r>
                <a:r>
                  <a:rPr lang="it-IT" sz="1200" dirty="0">
                    <a:latin typeface="Book Antiqua" panose="02040602050305030304" pitchFamily="18" charset="0"/>
                  </a:rPr>
                  <a:t> </a:t>
                </a:r>
                <a:r>
                  <a:rPr lang="it-IT" sz="1200" dirty="0" err="1">
                    <a:latin typeface="Book Antiqua" panose="02040602050305030304" pitchFamily="18" charset="0"/>
                  </a:rPr>
                  <a:t>coefficient</a:t>
                </a:r>
                <a:r>
                  <a:rPr lang="it-IT" sz="1200" dirty="0">
                    <a:latin typeface="Book Antiqua" panose="02040602050305030304" pitchFamily="18" charset="0"/>
                  </a:rPr>
                  <a:t> of the </a:t>
                </a:r>
                <a:r>
                  <a:rPr lang="it-IT" sz="1200" dirty="0" err="1">
                    <a:latin typeface="Book Antiqua" panose="02040602050305030304" pitchFamily="18" charset="0"/>
                  </a:rPr>
                  <a:t>parabolic</a:t>
                </a:r>
                <a:r>
                  <a:rPr lang="it-IT" sz="1200" dirty="0">
                    <a:latin typeface="Book Antiqua" panose="02040602050305030304" pitchFamily="18" charset="0"/>
                  </a:rPr>
                  <a:t> </a:t>
                </a:r>
                <a:r>
                  <a:rPr lang="it-IT" sz="1200" dirty="0" err="1">
                    <a:latin typeface="Book Antiqua" panose="02040602050305030304" pitchFamily="18" charset="0"/>
                  </a:rPr>
                  <a:t>fit</a:t>
                </a:r>
                <a:endParaRPr lang="it-IT" sz="12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47" name="CasellaDiTesto 46">
                <a:extLst>
                  <a:ext uri="{FF2B5EF4-FFF2-40B4-BE49-F238E27FC236}">
                    <a16:creationId xmlns:a16="http://schemas.microsoft.com/office/drawing/2014/main" id="{F9F8E3FF-3E2C-B7C1-3972-88CA4B8806D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5808" y="6002319"/>
                <a:ext cx="4668050" cy="461665"/>
              </a:xfrm>
              <a:prstGeom prst="rect">
                <a:avLst/>
              </a:prstGeom>
              <a:blipFill>
                <a:blip r:embed="rId7"/>
                <a:stretch>
                  <a:fillRect b="-10811"/>
                </a:stretch>
              </a:blipFill>
            </p:spPr>
            <p:txBody>
              <a:bodyPr/>
              <a:lstStyle/>
              <a:p>
                <a:r>
                  <a:rPr lang="it-IT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8" name="CasellaDiTesto 47">
            <a:extLst>
              <a:ext uri="{FF2B5EF4-FFF2-40B4-BE49-F238E27FC236}">
                <a16:creationId xmlns:a16="http://schemas.microsoft.com/office/drawing/2014/main" id="{34FFD437-C7E0-BDEF-48DD-70A5024CF975}"/>
              </a:ext>
            </a:extLst>
          </p:cNvPr>
          <p:cNvSpPr txBox="1"/>
          <p:nvPr/>
        </p:nvSpPr>
        <p:spPr>
          <a:xfrm>
            <a:off x="7782134" y="4019081"/>
            <a:ext cx="408765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2) OPL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radial</a:t>
            </a:r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profile</a:t>
            </a:r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 and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Gaussian-weighted</a:t>
            </a:r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quadratic</a:t>
            </a:r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approximation</a:t>
            </a:r>
            <a:endParaRPr lang="it-IT" sz="1200" dirty="0">
              <a:solidFill>
                <a:srgbClr val="0000BF"/>
              </a:solidFill>
              <a:latin typeface="Cambria" panose="02040503050406030204" pitchFamily="18" charset="0"/>
            </a:endParaRPr>
          </a:p>
          <a:p>
            <a:pPr algn="ctr"/>
            <a:endParaRPr lang="it-IT" sz="1200" dirty="0">
              <a:solidFill>
                <a:srgbClr val="0000BF"/>
              </a:solidFill>
              <a:latin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7954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4D2E73D-72E5-78C0-01EA-9116649B5E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Immagine 20">
            <a:extLst>
              <a:ext uri="{FF2B5EF4-FFF2-40B4-BE49-F238E27FC236}">
                <a16:creationId xmlns:a16="http://schemas.microsoft.com/office/drawing/2014/main" id="{A0F7F30C-CBEB-5AD2-D179-B9AE58C9143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878" r="6371"/>
          <a:stretch>
            <a:fillRect/>
          </a:stretch>
        </p:blipFill>
        <p:spPr>
          <a:xfrm>
            <a:off x="8059786" y="4445478"/>
            <a:ext cx="3760786" cy="2312332"/>
          </a:xfrm>
          <a:prstGeom prst="rect">
            <a:avLst/>
          </a:prstGeom>
        </p:spPr>
      </p:pic>
      <p:sp>
        <p:nvSpPr>
          <p:cNvPr id="78" name="Rettangolo 77">
            <a:extLst>
              <a:ext uri="{FF2B5EF4-FFF2-40B4-BE49-F238E27FC236}">
                <a16:creationId xmlns:a16="http://schemas.microsoft.com/office/drawing/2014/main" id="{9BD2363E-FF3A-50D9-EB2B-249751E1FB3A}"/>
              </a:ext>
            </a:extLst>
          </p:cNvPr>
          <p:cNvSpPr/>
          <p:nvPr/>
        </p:nvSpPr>
        <p:spPr>
          <a:xfrm>
            <a:off x="8505515" y="1129947"/>
            <a:ext cx="3471575" cy="55915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sp>
        <p:nvSpPr>
          <p:cNvPr id="41" name="Segnaposto piè di pagina 1">
            <a:extLst>
              <a:ext uri="{FF2B5EF4-FFF2-40B4-BE49-F238E27FC236}">
                <a16:creationId xmlns:a16="http://schemas.microsoft.com/office/drawing/2014/main" id="{3F826FDC-42F1-022C-205A-F6D5908CA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8E4DA757-0BF9-BC1C-244F-0355A672B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pPr/>
              <a:t>6</a:t>
            </a:fld>
            <a:endParaRPr lang="it-IT" dirty="0"/>
          </a:p>
        </p:txBody>
      </p:sp>
      <p:sp>
        <p:nvSpPr>
          <p:cNvPr id="17" name="Titolo 2">
            <a:extLst>
              <a:ext uri="{FF2B5EF4-FFF2-40B4-BE49-F238E27FC236}">
                <a16:creationId xmlns:a16="http://schemas.microsoft.com/office/drawing/2014/main" id="{C2C86DD9-FF67-51BD-625C-E3E78D8CFE8D}"/>
              </a:ext>
            </a:extLst>
          </p:cNvPr>
          <p:cNvSpPr txBox="1">
            <a:spLocks/>
          </p:cNvSpPr>
          <p:nvPr/>
        </p:nvSpPr>
        <p:spPr>
          <a:xfrm>
            <a:off x="347922" y="-724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4000" b="1" dirty="0">
              <a:latin typeface="Cinzel" pitchFamily="2" charset="77"/>
              <a:cs typeface="Courier New" panose="02070309020205020404" pitchFamily="49" charset="0"/>
            </a:endParaRPr>
          </a:p>
          <a:p>
            <a:r>
              <a:rPr lang="it-IT" sz="2800" dirty="0"/>
              <a:t>⚜️ 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</a:rPr>
              <a:t>Thermo-elastic Simulations</a:t>
            </a:r>
          </a:p>
          <a:p>
            <a:endParaRPr lang="en-US" sz="4000" dirty="0">
              <a:latin typeface="Cinzel" pitchFamily="2" charset="77"/>
              <a:cs typeface="Courier New" panose="02070309020205020404" pitchFamily="49" charset="0"/>
            </a:endParaRPr>
          </a:p>
        </p:txBody>
      </p:sp>
      <p:grpSp>
        <p:nvGrpSpPr>
          <p:cNvPr id="65" name="Gruppo 64">
            <a:extLst>
              <a:ext uri="{FF2B5EF4-FFF2-40B4-BE49-F238E27FC236}">
                <a16:creationId xmlns:a16="http://schemas.microsoft.com/office/drawing/2014/main" id="{BDFBFF80-44E9-DA7A-1FF0-01A44B9679D9}"/>
              </a:ext>
            </a:extLst>
          </p:cNvPr>
          <p:cNvGrpSpPr/>
          <p:nvPr/>
        </p:nvGrpSpPr>
        <p:grpSpPr>
          <a:xfrm>
            <a:off x="8768613" y="997493"/>
            <a:ext cx="2485752" cy="2858038"/>
            <a:chOff x="8868593" y="579974"/>
            <a:chExt cx="2975485" cy="3824048"/>
          </a:xfrm>
        </p:grpSpPr>
        <p:grpSp>
          <p:nvGrpSpPr>
            <p:cNvPr id="3" name="Gruppo 2">
              <a:extLst>
                <a:ext uri="{FF2B5EF4-FFF2-40B4-BE49-F238E27FC236}">
                  <a16:creationId xmlns:a16="http://schemas.microsoft.com/office/drawing/2014/main" id="{5444B858-B49B-CB4C-E6C3-A233F2EF57CE}"/>
                </a:ext>
              </a:extLst>
            </p:cNvPr>
            <p:cNvGrpSpPr/>
            <p:nvPr/>
          </p:nvGrpSpPr>
          <p:grpSpPr>
            <a:xfrm rot="10800000" flipH="1">
              <a:off x="9176576" y="579974"/>
              <a:ext cx="2525835" cy="3659997"/>
              <a:chOff x="1226612" y="2086445"/>
              <a:chExt cx="3843479" cy="5056819"/>
            </a:xfrm>
          </p:grpSpPr>
          <p:pic>
            <p:nvPicPr>
              <p:cNvPr id="4" name="Immagine 3">
                <a:extLst>
                  <a:ext uri="{FF2B5EF4-FFF2-40B4-BE49-F238E27FC236}">
                    <a16:creationId xmlns:a16="http://schemas.microsoft.com/office/drawing/2014/main" id="{B5C942D6-F1B4-192F-1B53-62230B4FED4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rcRect l="13295" t="6112" r="15686" b="8996"/>
              <a:stretch>
                <a:fillRect/>
              </a:stretch>
            </p:blipFill>
            <p:spPr>
              <a:xfrm>
                <a:off x="1226612" y="2086445"/>
                <a:ext cx="3843479" cy="3854150"/>
              </a:xfrm>
              <a:prstGeom prst="rect">
                <a:avLst/>
              </a:prstGeom>
            </p:spPr>
          </p:pic>
          <p:sp>
            <p:nvSpPr>
              <p:cNvPr id="12" name="Rettangolo 19">
                <a:extLst>
                  <a:ext uri="{FF2B5EF4-FFF2-40B4-BE49-F238E27FC236}">
                    <a16:creationId xmlns:a16="http://schemas.microsoft.com/office/drawing/2014/main" id="{9A0CEC96-4FE1-E32A-3062-F14613D6E681}"/>
                  </a:ext>
                </a:extLst>
              </p:cNvPr>
              <p:cNvSpPr/>
              <p:nvPr/>
            </p:nvSpPr>
            <p:spPr>
              <a:xfrm rot="10800000">
                <a:off x="3099160" y="6781812"/>
                <a:ext cx="281099" cy="361452"/>
              </a:xfrm>
              <a:prstGeom prst="rect">
                <a:avLst/>
              </a:prstGeom>
            </p:spPr>
            <p:txBody>
              <a:bodyPr wrap="none" lIns="91440" tIns="45720" rIns="91440" bIns="45720" anchor="t">
                <a:spAutoFit/>
              </a:bodyPr>
              <a:lstStyle/>
              <a:p>
                <a:endParaRPr lang="it-IT" sz="1100" dirty="0">
                  <a:latin typeface="Courier"/>
                </a:endParaRPr>
              </a:p>
            </p:txBody>
          </p:sp>
        </p:grpSp>
        <p:pic>
          <p:nvPicPr>
            <p:cNvPr id="36" name="Immagine 35">
              <a:extLst>
                <a:ext uri="{FF2B5EF4-FFF2-40B4-BE49-F238E27FC236}">
                  <a16:creationId xmlns:a16="http://schemas.microsoft.com/office/drawing/2014/main" id="{27DD3271-F144-703A-A42D-015B21D29D1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019673" y="1274408"/>
              <a:ext cx="2537973" cy="204145"/>
            </a:xfrm>
            <a:prstGeom prst="rect">
              <a:avLst/>
            </a:prstGeom>
          </p:spPr>
        </p:pic>
        <p:pic>
          <p:nvPicPr>
            <p:cNvPr id="43" name="Immagine 42">
              <a:extLst>
                <a:ext uri="{FF2B5EF4-FFF2-40B4-BE49-F238E27FC236}">
                  <a16:creationId xmlns:a16="http://schemas.microsoft.com/office/drawing/2014/main" id="{04B94BB8-1B4F-FA1C-8EC4-B764E2A169F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209130" y="4199877"/>
              <a:ext cx="2423117" cy="204145"/>
            </a:xfrm>
            <a:prstGeom prst="rect">
              <a:avLst/>
            </a:prstGeom>
          </p:spPr>
        </p:pic>
        <p:pic>
          <p:nvPicPr>
            <p:cNvPr id="45" name="Immagine 44">
              <a:extLst>
                <a:ext uri="{FF2B5EF4-FFF2-40B4-BE49-F238E27FC236}">
                  <a16:creationId xmlns:a16="http://schemas.microsoft.com/office/drawing/2014/main" id="{B58F9239-E485-A97F-AA9D-FDCFDAA3E79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8868593" y="1458804"/>
              <a:ext cx="332271" cy="2742289"/>
            </a:xfrm>
            <a:prstGeom prst="rect">
              <a:avLst/>
            </a:prstGeom>
          </p:spPr>
        </p:pic>
        <p:pic>
          <p:nvPicPr>
            <p:cNvPr id="47" name="Immagine 46">
              <a:extLst>
                <a:ext uri="{FF2B5EF4-FFF2-40B4-BE49-F238E27FC236}">
                  <a16:creationId xmlns:a16="http://schemas.microsoft.com/office/drawing/2014/main" id="{989B0469-9818-1EC0-4452-194ED909FDC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1474203" y="1344168"/>
              <a:ext cx="309500" cy="2858327"/>
            </a:xfrm>
            <a:prstGeom prst="rect">
              <a:avLst/>
            </a:prstGeom>
          </p:spPr>
        </p:pic>
        <p:sp>
          <p:nvSpPr>
            <p:cNvPr id="48" name="Rettangolo 47">
              <a:extLst>
                <a:ext uri="{FF2B5EF4-FFF2-40B4-BE49-F238E27FC236}">
                  <a16:creationId xmlns:a16="http://schemas.microsoft.com/office/drawing/2014/main" id="{C1A78A63-C7FA-7E98-C1EF-4C9864E1E13C}"/>
                </a:ext>
              </a:extLst>
            </p:cNvPr>
            <p:cNvSpPr/>
            <p:nvPr/>
          </p:nvSpPr>
          <p:spPr>
            <a:xfrm>
              <a:off x="11631168" y="4199877"/>
              <a:ext cx="212910" cy="11609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  <p:sp>
        <p:nvSpPr>
          <p:cNvPr id="68" name="Rettangolo 28">
            <a:extLst>
              <a:ext uri="{FF2B5EF4-FFF2-40B4-BE49-F238E27FC236}">
                <a16:creationId xmlns:a16="http://schemas.microsoft.com/office/drawing/2014/main" id="{CDDF10DB-5974-FFE9-EAE6-069F363C940A}"/>
              </a:ext>
            </a:extLst>
          </p:cNvPr>
          <p:cNvSpPr/>
          <p:nvPr/>
        </p:nvSpPr>
        <p:spPr>
          <a:xfrm>
            <a:off x="9971210" y="3596210"/>
            <a:ext cx="103425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1100" dirty="0">
                <a:solidFill>
                  <a:srgbClr val="FFFF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HR-</a:t>
            </a:r>
            <a:r>
              <a:rPr lang="it-IT" sz="1100" dirty="0" err="1">
                <a:solidFill>
                  <a:srgbClr val="FFFF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surface</a:t>
            </a:r>
            <a:endParaRPr lang="it-IT" sz="1100" dirty="0">
              <a:solidFill>
                <a:srgbClr val="FFFFFF"/>
              </a:solidFill>
            </a:endParaRPr>
          </a:p>
        </p:txBody>
      </p:sp>
      <p:grpSp>
        <p:nvGrpSpPr>
          <p:cNvPr id="72" name="Gruppo 71">
            <a:extLst>
              <a:ext uri="{FF2B5EF4-FFF2-40B4-BE49-F238E27FC236}">
                <a16:creationId xmlns:a16="http://schemas.microsoft.com/office/drawing/2014/main" id="{E1AE647F-9E28-6AB9-0FCF-FC1DAEC323E5}"/>
              </a:ext>
            </a:extLst>
          </p:cNvPr>
          <p:cNvGrpSpPr/>
          <p:nvPr/>
        </p:nvGrpSpPr>
        <p:grpSpPr>
          <a:xfrm>
            <a:off x="7804362" y="4471040"/>
            <a:ext cx="4056671" cy="2306768"/>
            <a:chOff x="5854466" y="2030212"/>
            <a:chExt cx="5597310" cy="4092691"/>
          </a:xfrm>
        </p:grpSpPr>
        <p:pic>
          <p:nvPicPr>
            <p:cNvPr id="73" name="Immagine 72">
              <a:extLst>
                <a:ext uri="{FF2B5EF4-FFF2-40B4-BE49-F238E27FC236}">
                  <a16:creationId xmlns:a16="http://schemas.microsoft.com/office/drawing/2014/main" id="{28969DD2-6A5B-95A7-CA7F-1ACD8199880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r="6713"/>
            <a:stretch>
              <a:fillRect/>
            </a:stretch>
          </p:blipFill>
          <p:spPr>
            <a:xfrm>
              <a:off x="5854466" y="2030212"/>
              <a:ext cx="5597310" cy="4092691"/>
            </a:xfrm>
            <a:prstGeom prst="rect">
              <a:avLst/>
            </a:prstGeom>
          </p:spPr>
        </p:pic>
        <p:sp>
          <p:nvSpPr>
            <p:cNvPr id="74" name="Rettangolo 73">
              <a:extLst>
                <a:ext uri="{FF2B5EF4-FFF2-40B4-BE49-F238E27FC236}">
                  <a16:creationId xmlns:a16="http://schemas.microsoft.com/office/drawing/2014/main" id="{45C0554E-EC9F-20EE-3F31-72265AFFC1BD}"/>
                </a:ext>
              </a:extLst>
            </p:cNvPr>
            <p:cNvSpPr/>
            <p:nvPr/>
          </p:nvSpPr>
          <p:spPr>
            <a:xfrm>
              <a:off x="8958405" y="2845985"/>
              <a:ext cx="2196535" cy="764484"/>
            </a:xfrm>
            <a:prstGeom prst="rect">
              <a:avLst/>
            </a:prstGeom>
            <a:ln>
              <a:solidFill>
                <a:srgbClr val="C00000"/>
              </a:solidFill>
            </a:ln>
          </p:spPr>
          <p:txBody>
            <a:bodyPr wrap="square">
              <a:spAutoFit/>
            </a:bodyPr>
            <a:lstStyle/>
            <a:p>
              <a:r>
                <a:rPr lang="it-IT" sz="1100" b="1" dirty="0">
                  <a:latin typeface="Courier" pitchFamily="2" charset="0"/>
                </a:rPr>
                <a:t>RoC</a:t>
              </a:r>
              <a:r>
                <a:rPr lang="it-IT" sz="1100" b="1" baseline="-25000" dirty="0">
                  <a:latin typeface="Courier" pitchFamily="2" charset="0"/>
                </a:rPr>
                <a:t>0</a:t>
              </a:r>
              <a:r>
                <a:rPr lang="it-IT" sz="1100" b="1" dirty="0">
                  <a:latin typeface="Courier" pitchFamily="2" charset="0"/>
                </a:rPr>
                <a:t>=1426 m</a:t>
              </a:r>
            </a:p>
            <a:p>
              <a:r>
                <a:rPr lang="it-IT" sz="1100" b="1" dirty="0">
                  <a:effectLst/>
                  <a:latin typeface="Courier" pitchFamily="2" charset="0"/>
                  <a:sym typeface="Wingdings" pitchFamily="2" charset="2"/>
                </a:rPr>
                <a:t> </a:t>
              </a:r>
              <a:r>
                <a:rPr lang="it-IT" sz="1100" b="1" dirty="0" err="1">
                  <a:effectLst/>
                  <a:latin typeface="Courier" pitchFamily="2" charset="0"/>
                </a:rPr>
                <a:t>Ro</a:t>
              </a:r>
              <a:r>
                <a:rPr lang="it-IT" sz="1100" b="1" dirty="0" err="1">
                  <a:latin typeface="Courier" pitchFamily="2" charset="0"/>
                </a:rPr>
                <a:t>C</a:t>
              </a:r>
              <a:r>
                <a:rPr lang="it-IT" sz="1100" b="1" baseline="-25000" dirty="0" err="1">
                  <a:latin typeface="Courier" pitchFamily="2" charset="0"/>
                </a:rPr>
                <a:t>therm</a:t>
              </a:r>
              <a:r>
                <a:rPr lang="it-IT" sz="1100" b="1" dirty="0">
                  <a:latin typeface="Courier" pitchFamily="2" charset="0"/>
                </a:rPr>
                <a:t>=1430 m</a:t>
              </a:r>
              <a:endParaRPr lang="it-IT" sz="1100" b="1" dirty="0">
                <a:effectLst/>
                <a:latin typeface="Courier" pitchFamily="2" charset="0"/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77" name="CasellaDiTesto 76">
                <a:extLst>
                  <a:ext uri="{FF2B5EF4-FFF2-40B4-BE49-F238E27FC236}">
                    <a16:creationId xmlns:a16="http://schemas.microsoft.com/office/drawing/2014/main" id="{F7AA955B-2F9C-6EE7-2754-3062513AE100}"/>
                  </a:ext>
                </a:extLst>
              </p:cNvPr>
              <p:cNvSpPr txBox="1"/>
              <p:nvPr/>
            </p:nvSpPr>
            <p:spPr>
              <a:xfrm>
                <a:off x="1771030" y="6080425"/>
                <a:ext cx="842987" cy="404726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it-IT" sz="1400" b="0" i="1" smtClean="0">
                          <a:latin typeface="Cambria Math" panose="02040503050406030204" pitchFamily="18" charset="0"/>
                        </a:rPr>
                        <m:t>𝑅𝑜𝐶</m:t>
                      </m:r>
                      <m:r>
                        <a:rPr lang="it-IT" sz="1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it-IT" sz="1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it-IT" sz="14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it-IT" sz="1400" i="1">
                              <a:latin typeface="Cambria Math" panose="02040503050406030204" pitchFamily="18" charset="0"/>
                            </a:rPr>
                            <m:t>2 </m:t>
                          </m:r>
                          <m:r>
                            <a:rPr lang="it-IT" sz="1400" i="1"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it-IT" sz="1400" dirty="0"/>
              </a:p>
            </p:txBody>
          </p:sp>
        </mc:Choice>
        <mc:Fallback xmlns="">
          <p:sp>
            <p:nvSpPr>
              <p:cNvPr id="77" name="CasellaDiTesto 76">
                <a:extLst>
                  <a:ext uri="{FF2B5EF4-FFF2-40B4-BE49-F238E27FC236}">
                    <a16:creationId xmlns:a16="http://schemas.microsoft.com/office/drawing/2014/main" id="{F7AA955B-2F9C-6EE7-2754-3062513AE10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1030" y="6080425"/>
                <a:ext cx="842987" cy="404726"/>
              </a:xfrm>
              <a:prstGeom prst="rect">
                <a:avLst/>
              </a:prstGeom>
              <a:blipFill>
                <a:blip r:embed="rId10"/>
                <a:stretch>
                  <a:fillRect l="-4478" t="-3030" r="-2985" b="-30303"/>
                </a:stretch>
              </a:blipFill>
            </p:spPr>
            <p:txBody>
              <a:bodyPr/>
              <a:lstStyle/>
              <a:p>
                <a:r>
                  <a:rPr lang="it-IT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1" name="Rettangolo 50">
            <a:extLst>
              <a:ext uri="{FF2B5EF4-FFF2-40B4-BE49-F238E27FC236}">
                <a16:creationId xmlns:a16="http://schemas.microsoft.com/office/drawing/2014/main" id="{2332CB51-D209-25E1-F893-2ABAE0ABCC9B}"/>
              </a:ext>
            </a:extLst>
          </p:cNvPr>
          <p:cNvSpPr/>
          <p:nvPr/>
        </p:nvSpPr>
        <p:spPr>
          <a:xfrm>
            <a:off x="10735366" y="1425314"/>
            <a:ext cx="694421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1100" dirty="0">
                <a:latin typeface="Courier"/>
              </a:rPr>
              <a:t>OPL[m]</a:t>
            </a:r>
          </a:p>
        </p:txBody>
      </p:sp>
      <p:cxnSp>
        <p:nvCxnSpPr>
          <p:cNvPr id="5" name="Connettore dritto 4">
            <a:extLst>
              <a:ext uri="{FF2B5EF4-FFF2-40B4-BE49-F238E27FC236}">
                <a16:creationId xmlns:a16="http://schemas.microsoft.com/office/drawing/2014/main" id="{55D09262-74A8-8A9C-4803-D4875F0C45E7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Connettore dritto 5">
            <a:extLst>
              <a:ext uri="{FF2B5EF4-FFF2-40B4-BE49-F238E27FC236}">
                <a16:creationId xmlns:a16="http://schemas.microsoft.com/office/drawing/2014/main" id="{DC193276-6F3A-A739-27C8-941130EB069F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ttangolo con angoli arrotondati 7">
            <a:extLst>
              <a:ext uri="{FF2B5EF4-FFF2-40B4-BE49-F238E27FC236}">
                <a16:creationId xmlns:a16="http://schemas.microsoft.com/office/drawing/2014/main" id="{09ECA527-3B9E-09B1-78AF-56145DAB3B79}"/>
              </a:ext>
            </a:extLst>
          </p:cNvPr>
          <p:cNvSpPr/>
          <p:nvPr/>
        </p:nvSpPr>
        <p:spPr>
          <a:xfrm>
            <a:off x="387757" y="1269855"/>
            <a:ext cx="4252033" cy="862081"/>
          </a:xfrm>
          <a:prstGeom prst="roundRect">
            <a:avLst/>
          </a:prstGeom>
          <a:solidFill>
            <a:srgbClr val="FFC400">
              <a:alpha val="8632"/>
            </a:srgbClr>
          </a:solidFill>
          <a:ln w="2222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400" dirty="0">
                <a:solidFill>
                  <a:schemeClr val="accent4">
                    <a:lumMod val="75000"/>
                  </a:schemeClr>
                </a:solidFill>
                <a:latin typeface="Book Antiqua" panose="02040602050305030304" pitchFamily="18" charset="0"/>
              </a:rPr>
              <a:t>EXAMPLE WORKING POINT: </a:t>
            </a: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Injected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power       </a:t>
            </a:r>
            <a:r>
              <a:rPr lang="it-IT" sz="1600" dirty="0">
                <a:solidFill>
                  <a:srgbClr val="C00000"/>
                </a:solidFill>
                <a:latin typeface="Book Antiqua" panose="02040602050305030304" pitchFamily="18" charset="0"/>
              </a:rPr>
              <a:t>~18 </a:t>
            </a:r>
            <a:r>
              <a:rPr lang="it-IT" sz="1600" dirty="0" err="1">
                <a:solidFill>
                  <a:srgbClr val="C00000"/>
                </a:solidFill>
                <a:latin typeface="Book Antiqua" panose="02040602050305030304" pitchFamily="18" charset="0"/>
              </a:rPr>
              <a:t>W</a:t>
            </a:r>
            <a:endParaRPr lang="it-IT" sz="1600" dirty="0">
              <a:solidFill>
                <a:schemeClr val="accent4">
                  <a:lumMod val="75000"/>
                </a:schemeClr>
              </a:solidFill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solidFill>
                  <a:sysClr val="windowText" lastClr="000000"/>
                </a:solidFill>
                <a:latin typeface="Book Antiqua" panose="02040602050305030304" pitchFamily="18" charset="0"/>
              </a:rPr>
              <a:t>Absorbed</a:t>
            </a:r>
            <a:r>
              <a:rPr lang="it-IT" sz="1600" dirty="0">
                <a:solidFill>
                  <a:sysClr val="windowText" lastClr="000000"/>
                </a:solidFill>
                <a:latin typeface="Book Antiqua" panose="02040602050305030304" pitchFamily="18" charset="0"/>
              </a:rPr>
              <a:t> power   </a:t>
            </a:r>
            <a:r>
              <a:rPr lang="it-IT" sz="1600" dirty="0">
                <a:solidFill>
                  <a:srgbClr val="C00000"/>
                </a:solidFill>
                <a:latin typeface="Book Antiqua" panose="02040602050305030304" pitchFamily="18" charset="0"/>
              </a:rPr>
              <a:t>~60 </a:t>
            </a:r>
            <a:r>
              <a:rPr lang="it-IT" sz="1600" dirty="0" err="1">
                <a:solidFill>
                  <a:srgbClr val="C00000"/>
                </a:solidFill>
                <a:latin typeface="Book Antiqua" panose="02040602050305030304" pitchFamily="18" charset="0"/>
              </a:rPr>
              <a:t>mW</a:t>
            </a:r>
            <a:endParaRPr lang="it-IT" sz="1600" dirty="0">
              <a:solidFill>
                <a:srgbClr val="C00000"/>
              </a:solidFill>
              <a:latin typeface="Book Antiqua" panose="02040602050305030304" pitchFamily="18" charset="0"/>
            </a:endParaRPr>
          </a:p>
        </p:txBody>
      </p:sp>
      <p:sp>
        <p:nvSpPr>
          <p:cNvPr id="9" name="Rettangolo con angoli arrotondati 8">
            <a:extLst>
              <a:ext uri="{FF2B5EF4-FFF2-40B4-BE49-F238E27FC236}">
                <a16:creationId xmlns:a16="http://schemas.microsoft.com/office/drawing/2014/main" id="{77DF6807-C8D3-9FC5-4F38-91E62FDBCF3D}"/>
              </a:ext>
            </a:extLst>
          </p:cNvPr>
          <p:cNvSpPr/>
          <p:nvPr/>
        </p:nvSpPr>
        <p:spPr>
          <a:xfrm>
            <a:off x="375057" y="2776499"/>
            <a:ext cx="2086707" cy="794891"/>
          </a:xfrm>
          <a:prstGeom prst="roundRect">
            <a:avLst/>
          </a:prstGeom>
          <a:solidFill>
            <a:srgbClr val="C5D3FF">
              <a:alpha val="8632"/>
            </a:srgbClr>
          </a:solidFill>
          <a:ln w="222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chemeClr val="accent4">
                  <a:lumMod val="50000"/>
                </a:schemeClr>
              </a:buClr>
            </a:pP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Temperature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map</a:t>
            </a:r>
            <a:b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</a:b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[Finite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Element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Analysis (FEA)]</a:t>
            </a:r>
          </a:p>
        </p:txBody>
      </p:sp>
      <p:sp>
        <p:nvSpPr>
          <p:cNvPr id="10" name="Rettangolo con angoli arrotondati 9">
            <a:extLst>
              <a:ext uri="{FF2B5EF4-FFF2-40B4-BE49-F238E27FC236}">
                <a16:creationId xmlns:a16="http://schemas.microsoft.com/office/drawing/2014/main" id="{44F6475A-917B-471F-70C4-138105ECF562}"/>
              </a:ext>
            </a:extLst>
          </p:cNvPr>
          <p:cNvSpPr/>
          <p:nvPr/>
        </p:nvSpPr>
        <p:spPr>
          <a:xfrm>
            <a:off x="2662420" y="2776499"/>
            <a:ext cx="1951970" cy="794891"/>
          </a:xfrm>
          <a:prstGeom prst="roundRect">
            <a:avLst/>
          </a:prstGeom>
          <a:solidFill>
            <a:srgbClr val="C5D3FF">
              <a:alpha val="8632"/>
            </a:srgbClr>
          </a:solidFill>
          <a:ln w="222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chemeClr val="accent4">
                  <a:lumMod val="50000"/>
                </a:schemeClr>
              </a:buClr>
            </a:pP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HR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surface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deformation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b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</a:b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[FEA]</a:t>
            </a:r>
          </a:p>
        </p:txBody>
      </p:sp>
      <p:sp>
        <p:nvSpPr>
          <p:cNvPr id="11" name="Rettangolo con angoli arrotondati 10">
            <a:extLst>
              <a:ext uri="{FF2B5EF4-FFF2-40B4-BE49-F238E27FC236}">
                <a16:creationId xmlns:a16="http://schemas.microsoft.com/office/drawing/2014/main" id="{6156B6C3-C770-117A-193B-72276D20E30B}"/>
              </a:ext>
            </a:extLst>
          </p:cNvPr>
          <p:cNvSpPr/>
          <p:nvPr/>
        </p:nvSpPr>
        <p:spPr>
          <a:xfrm>
            <a:off x="4824111" y="2776499"/>
            <a:ext cx="2013611" cy="794891"/>
          </a:xfrm>
          <a:prstGeom prst="roundRect">
            <a:avLst/>
          </a:prstGeom>
          <a:solidFill>
            <a:srgbClr val="C5D3FF">
              <a:alpha val="8632"/>
            </a:srgbClr>
          </a:solidFill>
          <a:ln w="222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chemeClr val="accent4">
                  <a:lumMod val="50000"/>
                </a:schemeClr>
              </a:buClr>
            </a:pP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Gaussian-weighted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quadratic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fit</a:t>
            </a:r>
            <a:endParaRPr lang="it-IT" sz="1400" dirty="0">
              <a:solidFill>
                <a:schemeClr val="tx1"/>
              </a:solidFill>
              <a:latin typeface="Book Antiqua" panose="02040602050305030304" pitchFamily="18" charset="0"/>
            </a:endParaRPr>
          </a:p>
        </p:txBody>
      </p:sp>
      <p:sp>
        <p:nvSpPr>
          <p:cNvPr id="13" name="Rettangolo con angoli arrotondati 12">
            <a:extLst>
              <a:ext uri="{FF2B5EF4-FFF2-40B4-BE49-F238E27FC236}">
                <a16:creationId xmlns:a16="http://schemas.microsoft.com/office/drawing/2014/main" id="{69C16EBA-BE6F-094B-9CD8-A7EAF13F10C4}"/>
              </a:ext>
            </a:extLst>
          </p:cNvPr>
          <p:cNvSpPr/>
          <p:nvPr/>
        </p:nvSpPr>
        <p:spPr>
          <a:xfrm>
            <a:off x="7045010" y="2776499"/>
            <a:ext cx="1543265" cy="794891"/>
          </a:xfrm>
          <a:prstGeom prst="roundRect">
            <a:avLst/>
          </a:prstGeom>
          <a:solidFill>
            <a:srgbClr val="C5D3FF">
              <a:alpha val="8632"/>
            </a:srgbClr>
          </a:solidFill>
          <a:ln w="222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chemeClr val="accent4">
                  <a:lumMod val="50000"/>
                </a:schemeClr>
              </a:buClr>
            </a:pPr>
            <a:r>
              <a:rPr lang="el-GR" sz="1400" dirty="0">
                <a:solidFill>
                  <a:schemeClr val="tx1"/>
                </a:solidFill>
                <a:latin typeface="Book Antiqua" panose="02040602050305030304" pitchFamily="18" charset="0"/>
              </a:rPr>
              <a:t>Δ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RoC 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7FBBB475-F455-1FCA-8BBB-1CE33A12ABCE}"/>
              </a:ext>
            </a:extLst>
          </p:cNvPr>
          <p:cNvSpPr txBox="1"/>
          <p:nvPr/>
        </p:nvSpPr>
        <p:spPr>
          <a:xfrm>
            <a:off x="422296" y="2349215"/>
            <a:ext cx="29305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800" b="1" dirty="0" err="1">
                <a:solidFill>
                  <a:srgbClr val="0000BF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Simulation</a:t>
            </a:r>
            <a:r>
              <a:rPr lang="it-IT" sz="1800" b="1" dirty="0">
                <a:solidFill>
                  <a:srgbClr val="0000BF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 workflow</a:t>
            </a:r>
            <a:r>
              <a:rPr lang="it-IT" sz="1800" dirty="0">
                <a:solidFill>
                  <a:srgbClr val="0000BF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: </a:t>
            </a:r>
          </a:p>
        </p:txBody>
      </p:sp>
      <p:sp>
        <p:nvSpPr>
          <p:cNvPr id="16" name="Rettangolo 15">
            <a:extLst>
              <a:ext uri="{FF2B5EF4-FFF2-40B4-BE49-F238E27FC236}">
                <a16:creationId xmlns:a16="http://schemas.microsoft.com/office/drawing/2014/main" id="{4252A7DF-B772-F3C2-DA69-CE38CC377C6A}"/>
              </a:ext>
            </a:extLst>
          </p:cNvPr>
          <p:cNvSpPr/>
          <p:nvPr/>
        </p:nvSpPr>
        <p:spPr>
          <a:xfrm>
            <a:off x="359151" y="3684055"/>
            <a:ext cx="7671243" cy="2354491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400" dirty="0">
                <a:solidFill>
                  <a:srgbClr val="0000BF"/>
                </a:solidFill>
                <a:latin typeface="Book Antiqua" panose="02040602050305030304" pitchFamily="18" charset="0"/>
              </a:rPr>
              <a:t>3) </a:t>
            </a:r>
            <a:r>
              <a:rPr lang="it-IT" sz="1400" dirty="0" err="1">
                <a:solidFill>
                  <a:srgbClr val="0000BF"/>
                </a:solidFill>
                <a:latin typeface="Book Antiqua" panose="02040602050305030304" pitchFamily="18" charset="0"/>
              </a:rPr>
              <a:t>Gaussian-weighted</a:t>
            </a:r>
            <a:r>
              <a:rPr lang="it-IT" sz="1400" dirty="0">
                <a:solidFill>
                  <a:srgbClr val="0000BF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rgbClr val="0000BF"/>
                </a:solidFill>
                <a:latin typeface="Book Antiqua" panose="02040602050305030304" pitchFamily="18" charset="0"/>
              </a:rPr>
              <a:t>quadratic</a:t>
            </a:r>
            <a:r>
              <a:rPr lang="it-IT" sz="1400" dirty="0">
                <a:solidFill>
                  <a:srgbClr val="0000BF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rgbClr val="0000BF"/>
                </a:solidFill>
                <a:latin typeface="Book Antiqua" panose="02040602050305030304" pitchFamily="18" charset="0"/>
              </a:rPr>
              <a:t>fit</a:t>
            </a:r>
            <a:r>
              <a:rPr lang="it-IT" sz="1400" dirty="0">
                <a:solidFill>
                  <a:srgbClr val="0000BF"/>
                </a:solidFill>
                <a:latin typeface="Book Antiqua" panose="02040602050305030304" pitchFamily="18" charset="0"/>
              </a:rPr>
              <a:t>:</a:t>
            </a:r>
          </a:p>
          <a:p>
            <a:endParaRPr lang="it-IT" sz="1600" dirty="0"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400" dirty="0">
                <a:latin typeface="Book Antiqua" panose="02040602050305030304" pitchFamily="18" charset="0"/>
              </a:rPr>
              <a:t>The </a:t>
            </a:r>
            <a:r>
              <a:rPr lang="it-IT" sz="1400" dirty="0" err="1">
                <a:latin typeface="Book Antiqua" panose="02040602050305030304" pitchFamily="18" charset="0"/>
              </a:rPr>
              <a:t>interferometer</a:t>
            </a:r>
            <a:r>
              <a:rPr lang="it-IT" sz="1400" dirty="0"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latin typeface="Book Antiqua" panose="02040602050305030304" pitchFamily="18" charset="0"/>
              </a:rPr>
              <a:t>is</a:t>
            </a:r>
            <a:r>
              <a:rPr lang="it-IT" sz="1400" dirty="0"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latin typeface="Book Antiqua" panose="02040602050305030304" pitchFamily="18" charset="0"/>
              </a:rPr>
              <a:t>most</a:t>
            </a:r>
            <a:r>
              <a:rPr lang="it-IT" sz="1400" dirty="0">
                <a:latin typeface="Book Antiqua" panose="02040602050305030304" pitchFamily="18" charset="0"/>
              </a:rPr>
              <a:t> sensitive to the </a:t>
            </a:r>
            <a:r>
              <a:rPr lang="it-IT" sz="1400" dirty="0" err="1">
                <a:latin typeface="Book Antiqua" panose="02040602050305030304" pitchFamily="18" charset="0"/>
              </a:rPr>
              <a:t>central</a:t>
            </a:r>
            <a:r>
              <a:rPr lang="it-IT" sz="1400" dirty="0"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latin typeface="Book Antiqua" panose="02040602050305030304" pitchFamily="18" charset="0"/>
              </a:rPr>
              <a:t>region</a:t>
            </a:r>
            <a:r>
              <a:rPr lang="it-IT" sz="1400" dirty="0">
                <a:latin typeface="Book Antiqua" panose="02040602050305030304" pitchFamily="18" charset="0"/>
              </a:rPr>
              <a:t> of the </a:t>
            </a:r>
            <a:r>
              <a:rPr lang="it-IT" sz="1400" dirty="0" err="1">
                <a:latin typeface="Book Antiqua" panose="02040602050305030304" pitchFamily="18" charset="0"/>
              </a:rPr>
              <a:t>mirror</a:t>
            </a:r>
            <a:endParaRPr lang="it-IT" sz="1400" dirty="0">
              <a:latin typeface="Book Antiqua" panose="02040602050305030304" pitchFamily="18" charset="0"/>
            </a:endParaRPr>
          </a:p>
          <a:p>
            <a:endParaRPr lang="it-IT" sz="1600" dirty="0">
              <a:latin typeface="Book Antiqua" panose="02040602050305030304" pitchFamily="18" charset="0"/>
            </a:endParaRPr>
          </a:p>
          <a:p>
            <a:pPr lvl="1"/>
            <a:endParaRPr lang="it-IT" sz="1600" dirty="0">
              <a:latin typeface="Book Antiqua" panose="02040602050305030304" pitchFamily="18" charset="0"/>
            </a:endParaRPr>
          </a:p>
          <a:p>
            <a:pPr lvl="1"/>
            <a:r>
              <a:rPr lang="it-IT" sz="1100" dirty="0">
                <a:latin typeface="Book Antiqua" panose="02040602050305030304" pitchFamily="18" charset="0"/>
              </a:rPr>
              <a:t>         (</a:t>
            </a:r>
            <a:r>
              <a:rPr lang="it-IT" sz="1100" dirty="0" err="1">
                <a:latin typeface="Book Antiqua" panose="02040602050305030304" pitchFamily="18" charset="0"/>
              </a:rPr>
              <a:t>Gaussian</a:t>
            </a:r>
            <a:r>
              <a:rPr lang="it-IT" sz="1100" dirty="0">
                <a:latin typeface="Book Antiqua" panose="02040602050305030304" pitchFamily="18" charset="0"/>
              </a:rPr>
              <a:t> weights </a:t>
            </a:r>
            <a:r>
              <a:rPr lang="it-IT" sz="1100" dirty="0" err="1">
                <a:latin typeface="Book Antiqua" panose="02040602050305030304" pitchFamily="18" charset="0"/>
              </a:rPr>
              <a:t>defined</a:t>
            </a:r>
            <a:r>
              <a:rPr lang="it-IT" sz="1100" dirty="0">
                <a:latin typeface="Book Antiqua" panose="02040602050305030304" pitchFamily="18" charset="0"/>
              </a:rPr>
              <a:t> by the </a:t>
            </a:r>
            <a:r>
              <a:rPr lang="it-IT" sz="1100" dirty="0" err="1">
                <a:latin typeface="Book Antiqua" panose="02040602050305030304" pitchFamily="18" charset="0"/>
              </a:rPr>
              <a:t>beam</a:t>
            </a:r>
            <a:r>
              <a:rPr lang="it-IT" sz="1100" dirty="0">
                <a:latin typeface="Book Antiqua" panose="02040602050305030304" pitchFamily="18" charset="0"/>
              </a:rPr>
              <a:t> </a:t>
            </a:r>
            <a:r>
              <a:rPr lang="it-IT" sz="1100" dirty="0" err="1">
                <a:latin typeface="Book Antiqua" panose="02040602050305030304" pitchFamily="18" charset="0"/>
              </a:rPr>
              <a:t>intensity</a:t>
            </a:r>
            <a:r>
              <a:rPr lang="it-IT" sz="1100" dirty="0">
                <a:latin typeface="Book Antiqua" panose="02040602050305030304" pitchFamily="18" charset="0"/>
              </a:rPr>
              <a:t> </a:t>
            </a:r>
            <a:r>
              <a:rPr lang="it-IT" sz="1100" dirty="0" err="1">
                <a:latin typeface="Book Antiqua" panose="02040602050305030304" pitchFamily="18" charset="0"/>
              </a:rPr>
              <a:t>profile</a:t>
            </a:r>
            <a:r>
              <a:rPr lang="it-IT" sz="1100" dirty="0">
                <a:latin typeface="Book Antiqua" panose="02040602050305030304" pitchFamily="18" charset="0"/>
              </a:rPr>
              <a:t>, 𝑤 = </a:t>
            </a:r>
            <a:r>
              <a:rPr lang="it-IT" sz="1100" dirty="0" err="1">
                <a:latin typeface="Book Antiqua" panose="02040602050305030304" pitchFamily="18" charset="0"/>
              </a:rPr>
              <a:t>beam</a:t>
            </a:r>
            <a:r>
              <a:rPr lang="it-IT" sz="1100" dirty="0">
                <a:latin typeface="Book Antiqua" panose="02040602050305030304" pitchFamily="18" charset="0"/>
              </a:rPr>
              <a:t> </a:t>
            </a:r>
            <a:r>
              <a:rPr lang="it-IT" sz="1100" dirty="0" err="1">
                <a:latin typeface="Book Antiqua" panose="02040602050305030304" pitchFamily="18" charset="0"/>
              </a:rPr>
              <a:t>radius</a:t>
            </a:r>
            <a:r>
              <a:rPr lang="it-IT" sz="1100" dirty="0">
                <a:latin typeface="Book Antiqua" panose="02040602050305030304" pitchFamily="18" charset="0"/>
              </a:rPr>
              <a:t>)</a:t>
            </a:r>
          </a:p>
          <a:p>
            <a:pPr lvl="1"/>
            <a:endParaRPr lang="it-IT" sz="1600" i="1" dirty="0">
              <a:solidFill>
                <a:srgbClr val="0000BF"/>
              </a:solidFill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400" dirty="0">
                <a:solidFill>
                  <a:srgbClr val="0000BF"/>
                </a:solidFill>
                <a:latin typeface="Book Antiqua" panose="02040602050305030304" pitchFamily="18" charset="0"/>
              </a:rPr>
              <a:t>4) </a:t>
            </a:r>
            <a:r>
              <a:rPr lang="it-IT" sz="1400" dirty="0" err="1">
                <a:solidFill>
                  <a:srgbClr val="0000BF"/>
                </a:solidFill>
                <a:latin typeface="Book Antiqua" panose="02040602050305030304" pitchFamily="18" charset="0"/>
              </a:rPr>
              <a:t>Spherical</a:t>
            </a:r>
            <a:r>
              <a:rPr lang="it-IT" sz="1400" dirty="0">
                <a:solidFill>
                  <a:srgbClr val="0000BF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rgbClr val="0000BF"/>
                </a:solidFill>
                <a:latin typeface="Book Antiqua" panose="02040602050305030304" pitchFamily="18" charset="0"/>
              </a:rPr>
              <a:t>surface</a:t>
            </a:r>
            <a:r>
              <a:rPr lang="it-IT" sz="1400" dirty="0">
                <a:solidFill>
                  <a:srgbClr val="0000BF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rgbClr val="0000BF"/>
                </a:solidFill>
                <a:latin typeface="Book Antiqua" panose="02040602050305030304" pitchFamily="18" charset="0"/>
              </a:rPr>
              <a:t>approximation</a:t>
            </a:r>
            <a:r>
              <a:rPr lang="it-IT" sz="1400" dirty="0">
                <a:solidFill>
                  <a:srgbClr val="0000BF"/>
                </a:solidFill>
                <a:latin typeface="Book Antiqua" panose="02040602050305030304" pitchFamily="18" charset="0"/>
              </a:rPr>
              <a:t>:</a:t>
            </a:r>
          </a:p>
          <a:p>
            <a:endParaRPr lang="it-IT" sz="1600" dirty="0">
              <a:latin typeface="Book Antiqua" panose="02040602050305030304" pitchFamily="18" charset="0"/>
            </a:endParaRPr>
          </a:p>
          <a:p>
            <a:pPr marL="742950" lvl="1" indent="-285750">
              <a:buFont typeface="Font di sistema regolare"/>
              <a:buChar char="⚜️"/>
            </a:pPr>
            <a:r>
              <a:rPr lang="it-IT" sz="1400" dirty="0" err="1">
                <a:latin typeface="Book Antiqua" panose="02040602050305030304" pitchFamily="18" charset="0"/>
              </a:rPr>
              <a:t>Thermo-elastic</a:t>
            </a:r>
            <a:r>
              <a:rPr lang="it-IT" sz="1400" dirty="0"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latin typeface="Book Antiqua" panose="02040602050305030304" pitchFamily="18" charset="0"/>
              </a:rPr>
              <a:t>deformation</a:t>
            </a:r>
            <a:r>
              <a:rPr lang="it-IT" sz="1400" dirty="0">
                <a:latin typeface="Book Antiqua" panose="02040602050305030304" pitchFamily="18" charset="0"/>
              </a:rPr>
              <a:t> </a:t>
            </a:r>
            <a:endParaRPr lang="it-IT" sz="1600" dirty="0">
              <a:latin typeface="Book Antiqua" panose="0204060205030503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CasellaDiTesto 17">
                <a:extLst>
                  <a:ext uri="{FF2B5EF4-FFF2-40B4-BE49-F238E27FC236}">
                    <a16:creationId xmlns:a16="http://schemas.microsoft.com/office/drawing/2014/main" id="{7574BADF-BCE1-5800-E77A-D7C657DA2108}"/>
                  </a:ext>
                </a:extLst>
              </p:cNvPr>
              <p:cNvSpPr txBox="1"/>
              <p:nvPr/>
            </p:nvSpPr>
            <p:spPr>
              <a:xfrm>
                <a:off x="2953130" y="4419689"/>
                <a:ext cx="2309248" cy="439351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it-IT" sz="1400" b="0" i="1" smtClean="0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it-IT" sz="14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it-IT" sz="1400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</m:d>
                      <m:r>
                        <a:rPr lang="it-IT" sz="1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it-IT" sz="1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it-IT" sz="14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it-IT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sSup>
                            <m:sSupPr>
                              <m:ctrlPr>
                                <a:rPr lang="it-IT" sz="1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it-IT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p>
                              <m:r>
                                <a:rPr lang="it-IT" sz="1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it-IT" sz="1400" b="0" i="1" smtClean="0">
                          <a:latin typeface="Cambria Math" panose="02040503050406030204" pitchFamily="18" charset="0"/>
                        </a:rPr>
                        <m:t> </m:t>
                      </m:r>
                      <m:sSup>
                        <m:sSupPr>
                          <m:ctrlPr>
                            <a:rPr lang="it-IT" sz="14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it-IT" sz="1400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it-IT" sz="1400" b="0" i="1" smtClean="0">
                              <a:latin typeface="Cambria Math" panose="02040503050406030204" pitchFamily="18" charset="0"/>
                            </a:rPr>
                            <m:t>−2</m:t>
                          </m:r>
                          <m:f>
                            <m:fPr>
                              <m:ctrlPr>
                                <a:rPr lang="it-IT" sz="14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it-IT" sz="1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it-IT" sz="1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𝑟</m:t>
                                  </m:r>
                                </m:e>
                                <m:sup>
                                  <m:r>
                                    <a:rPr lang="it-IT" sz="1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sSup>
                                <m:sSupPr>
                                  <m:ctrlPr>
                                    <a:rPr lang="it-IT" sz="1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it-IT" sz="1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𝜔</m:t>
                                  </m:r>
                                </m:e>
                                <m:sup>
                                  <m:r>
                                    <a:rPr lang="it-IT" sz="1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sup>
                      </m:sSup>
                    </m:oMath>
                  </m:oMathPara>
                </a14:m>
                <a:endParaRPr lang="it-IT" sz="1400" dirty="0"/>
              </a:p>
            </p:txBody>
          </p:sp>
        </mc:Choice>
        <mc:Fallback xmlns="">
          <p:sp>
            <p:nvSpPr>
              <p:cNvPr id="18" name="CasellaDiTesto 17">
                <a:extLst>
                  <a:ext uri="{FF2B5EF4-FFF2-40B4-BE49-F238E27FC236}">
                    <a16:creationId xmlns:a16="http://schemas.microsoft.com/office/drawing/2014/main" id="{7574BADF-BCE1-5800-E77A-D7C657DA210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3130" y="4419689"/>
                <a:ext cx="2309248" cy="439351"/>
              </a:xfrm>
              <a:prstGeom prst="rect">
                <a:avLst/>
              </a:prstGeom>
              <a:blipFill>
                <a:blip r:embed="rId11"/>
                <a:stretch>
                  <a:fillRect b="-8571"/>
                </a:stretch>
              </a:blipFill>
            </p:spPr>
            <p:txBody>
              <a:bodyPr/>
              <a:lstStyle/>
              <a:p>
                <a:r>
                  <a:rPr lang="it-IT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399F21E7-E250-C154-B2FE-81B509C0B5C4}"/>
              </a:ext>
            </a:extLst>
          </p:cNvPr>
          <p:cNvSpPr txBox="1"/>
          <p:nvPr/>
        </p:nvSpPr>
        <p:spPr>
          <a:xfrm>
            <a:off x="2928353" y="6151211"/>
            <a:ext cx="466805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200" dirty="0">
                <a:latin typeface="Book Antiqua" panose="02040602050305030304" pitchFamily="18" charset="0"/>
              </a:rPr>
              <a:t>a = </a:t>
            </a:r>
            <a:r>
              <a:rPr lang="it-IT" sz="1200" dirty="0" err="1">
                <a:latin typeface="Book Antiqua" panose="02040602050305030304" pitchFamily="18" charset="0"/>
              </a:rPr>
              <a:t>quadratic</a:t>
            </a:r>
            <a:r>
              <a:rPr lang="it-IT" sz="1200" dirty="0">
                <a:latin typeface="Book Antiqua" panose="02040602050305030304" pitchFamily="18" charset="0"/>
              </a:rPr>
              <a:t> </a:t>
            </a:r>
            <a:r>
              <a:rPr lang="it-IT" sz="1200" dirty="0" err="1">
                <a:latin typeface="Book Antiqua" panose="02040602050305030304" pitchFamily="18" charset="0"/>
              </a:rPr>
              <a:t>coefficient</a:t>
            </a:r>
            <a:r>
              <a:rPr lang="it-IT" sz="1200" dirty="0">
                <a:latin typeface="Book Antiqua" panose="02040602050305030304" pitchFamily="18" charset="0"/>
              </a:rPr>
              <a:t> of the </a:t>
            </a:r>
            <a:r>
              <a:rPr lang="it-IT" sz="1200" dirty="0" err="1">
                <a:latin typeface="Book Antiqua" panose="02040602050305030304" pitchFamily="18" charset="0"/>
              </a:rPr>
              <a:t>parabolic</a:t>
            </a:r>
            <a:r>
              <a:rPr lang="it-IT" sz="1200" dirty="0">
                <a:latin typeface="Book Antiqua" panose="02040602050305030304" pitchFamily="18" charset="0"/>
              </a:rPr>
              <a:t> </a:t>
            </a:r>
            <a:r>
              <a:rPr lang="it-IT" sz="1200" dirty="0" err="1">
                <a:latin typeface="Book Antiqua" panose="02040602050305030304" pitchFamily="18" charset="0"/>
              </a:rPr>
              <a:t>fit</a:t>
            </a:r>
            <a:endParaRPr lang="it-IT" sz="1200" dirty="0">
              <a:latin typeface="Book Antiqua" panose="02040602050305030304" pitchFamily="18" charset="0"/>
            </a:endParaRPr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148F6BB6-9C3E-250B-05ED-6EEBDDED739E}"/>
              </a:ext>
            </a:extLst>
          </p:cNvPr>
          <p:cNvSpPr txBox="1"/>
          <p:nvPr/>
        </p:nvSpPr>
        <p:spPr>
          <a:xfrm>
            <a:off x="8064500" y="1048033"/>
            <a:ext cx="37338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1200" b="0" i="0" u="none" strike="noStrike" dirty="0">
                <a:solidFill>
                  <a:srgbClr val="0000BF"/>
                </a:solidFill>
                <a:effectLst/>
                <a:latin typeface="Cambria" panose="02040503050406030204" pitchFamily="18" charset="0"/>
              </a:rPr>
              <a:t>1) </a:t>
            </a:r>
            <a:r>
              <a:rPr lang="it-IT" sz="1200" b="0" i="0" u="none" strike="noStrike" dirty="0" err="1">
                <a:solidFill>
                  <a:srgbClr val="0000BF"/>
                </a:solidFill>
                <a:effectLst/>
                <a:latin typeface="Cambria" panose="02040503050406030204" pitchFamily="18" charset="0"/>
              </a:rPr>
              <a:t>Example</a:t>
            </a:r>
            <a:r>
              <a:rPr lang="it-IT" sz="1200" b="0" i="0" u="none" strike="noStrike" dirty="0">
                <a:solidFill>
                  <a:srgbClr val="0000BF"/>
                </a:solidFill>
                <a:effectLst/>
                <a:latin typeface="Cambria" panose="02040503050406030204" pitchFamily="18" charset="0"/>
              </a:rPr>
              <a:t> of FEA </a:t>
            </a:r>
            <a:r>
              <a:rPr lang="it-IT" sz="1200" b="0" i="0" u="none" strike="noStrike" dirty="0" err="1">
                <a:solidFill>
                  <a:srgbClr val="0000BF"/>
                </a:solidFill>
                <a:effectLst/>
                <a:latin typeface="Cambria" panose="02040503050406030204" pitchFamily="18" charset="0"/>
              </a:rPr>
              <a:t>thermo-elastic</a:t>
            </a:r>
            <a:r>
              <a:rPr lang="it-IT" sz="1200" b="0" i="0" u="none" strike="noStrike" dirty="0">
                <a:solidFill>
                  <a:srgbClr val="0000BF"/>
                </a:solidFill>
                <a:effectLst/>
                <a:latin typeface="Cambria" panose="02040503050406030204" pitchFamily="18" charset="0"/>
              </a:rPr>
              <a:t> </a:t>
            </a:r>
            <a:r>
              <a:rPr lang="it-IT" sz="1200" b="0" i="0" u="none" strike="noStrike" dirty="0" err="1">
                <a:solidFill>
                  <a:srgbClr val="0000BF"/>
                </a:solidFill>
                <a:effectLst/>
                <a:latin typeface="Cambria" panose="02040503050406030204" pitchFamily="18" charset="0"/>
              </a:rPr>
              <a:t>deformation</a:t>
            </a:r>
            <a:r>
              <a:rPr lang="it-IT" sz="1200" b="0" i="0" u="none" strike="noStrike" dirty="0">
                <a:solidFill>
                  <a:srgbClr val="0000BF"/>
                </a:solidFill>
                <a:effectLst/>
                <a:latin typeface="Cambria" panose="02040503050406030204" pitchFamily="18" charset="0"/>
              </a:rPr>
              <a:t> on the HR-</a:t>
            </a:r>
            <a:r>
              <a:rPr lang="it-IT" sz="1200" b="0" i="0" u="none" strike="noStrike" dirty="0" err="1">
                <a:solidFill>
                  <a:srgbClr val="0000BF"/>
                </a:solidFill>
                <a:effectLst/>
                <a:latin typeface="Cambria" panose="02040503050406030204" pitchFamily="18" charset="0"/>
              </a:rPr>
              <a:t>surface</a:t>
            </a:r>
            <a:endParaRPr lang="it-IT" sz="1200" dirty="0">
              <a:solidFill>
                <a:srgbClr val="0000BF"/>
              </a:solidFill>
              <a:latin typeface="Cambria" panose="02040503050406030204" pitchFamily="18" charset="0"/>
            </a:endParaRPr>
          </a:p>
        </p:txBody>
      </p:sp>
      <p:cxnSp>
        <p:nvCxnSpPr>
          <p:cNvPr id="33" name="Connettore 1 24">
            <a:extLst>
              <a:ext uri="{FF2B5EF4-FFF2-40B4-BE49-F238E27FC236}">
                <a16:creationId xmlns:a16="http://schemas.microsoft.com/office/drawing/2014/main" id="{67167057-7C0B-3264-5A3E-9DA4BA859529}"/>
              </a:ext>
            </a:extLst>
          </p:cNvPr>
          <p:cNvCxnSpPr>
            <a:cxnSpLocks/>
          </p:cNvCxnSpPr>
          <p:nvPr/>
        </p:nvCxnSpPr>
        <p:spPr>
          <a:xfrm flipH="1">
            <a:off x="9075740" y="1613547"/>
            <a:ext cx="1" cy="2218638"/>
          </a:xfrm>
          <a:prstGeom prst="line">
            <a:avLst/>
          </a:prstGeom>
          <a:ln w="15875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ttangolo 28">
            <a:extLst>
              <a:ext uri="{FF2B5EF4-FFF2-40B4-BE49-F238E27FC236}">
                <a16:creationId xmlns:a16="http://schemas.microsoft.com/office/drawing/2014/main" id="{4CA45295-4E1A-568E-17EE-4F2F396260C4}"/>
              </a:ext>
            </a:extLst>
          </p:cNvPr>
          <p:cNvSpPr/>
          <p:nvPr/>
        </p:nvSpPr>
        <p:spPr>
          <a:xfrm>
            <a:off x="9892627" y="3416526"/>
            <a:ext cx="1028580" cy="26735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1100" dirty="0">
                <a:solidFill>
                  <a:srgbClr val="FFFF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HR-</a:t>
            </a:r>
            <a:r>
              <a:rPr lang="it-IT" sz="1100" dirty="0" err="1">
                <a:solidFill>
                  <a:srgbClr val="FFFF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surface</a:t>
            </a:r>
            <a:endParaRPr lang="it-IT" sz="1100" dirty="0">
              <a:solidFill>
                <a:srgbClr val="FFFFFF"/>
              </a:solidFill>
            </a:endParaRPr>
          </a:p>
        </p:txBody>
      </p:sp>
      <p:sp>
        <p:nvSpPr>
          <p:cNvPr id="35" name="Rettangolo 28">
            <a:extLst>
              <a:ext uri="{FF2B5EF4-FFF2-40B4-BE49-F238E27FC236}">
                <a16:creationId xmlns:a16="http://schemas.microsoft.com/office/drawing/2014/main" id="{971D8B50-A3B9-3B00-1211-FAB68B9DC738}"/>
              </a:ext>
            </a:extLst>
          </p:cNvPr>
          <p:cNvSpPr/>
          <p:nvPr/>
        </p:nvSpPr>
        <p:spPr>
          <a:xfrm>
            <a:off x="9872735" y="1698760"/>
            <a:ext cx="1028580" cy="267357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r>
              <a:rPr lang="it-IT" sz="1100" dirty="0">
                <a:solidFill>
                  <a:srgbClr val="FFFFFF"/>
                </a:solidFill>
                <a:latin typeface="Courier New"/>
                <a:cs typeface="Courier New"/>
              </a:rPr>
              <a:t>AR-</a:t>
            </a:r>
            <a:r>
              <a:rPr lang="it-IT" sz="1100" dirty="0" err="1">
                <a:solidFill>
                  <a:srgbClr val="FFFFFF"/>
                </a:solidFill>
                <a:latin typeface="Courier New"/>
                <a:cs typeface="Courier New"/>
              </a:rPr>
              <a:t>surface</a:t>
            </a:r>
            <a:endParaRPr lang="it-IT" sz="1100" dirty="0">
              <a:solidFill>
                <a:srgbClr val="FFFFFF"/>
              </a:solidFill>
            </a:endParaRPr>
          </a:p>
        </p:txBody>
      </p:sp>
      <p:sp>
        <p:nvSpPr>
          <p:cNvPr id="37" name="CasellaDiTesto 36">
            <a:extLst>
              <a:ext uri="{FF2B5EF4-FFF2-40B4-BE49-F238E27FC236}">
                <a16:creationId xmlns:a16="http://schemas.microsoft.com/office/drawing/2014/main" id="{902CB687-3EB1-3979-91B2-03CA039B091F}"/>
              </a:ext>
            </a:extLst>
          </p:cNvPr>
          <p:cNvSpPr txBox="1"/>
          <p:nvPr/>
        </p:nvSpPr>
        <p:spPr>
          <a:xfrm>
            <a:off x="7782134" y="4019081"/>
            <a:ext cx="408765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2) OPL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radial</a:t>
            </a:r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profile</a:t>
            </a:r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 and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Gaussian-weighted</a:t>
            </a:r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quadratic</a:t>
            </a:r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approximation</a:t>
            </a:r>
            <a:endParaRPr lang="it-IT" sz="1200" dirty="0">
              <a:solidFill>
                <a:srgbClr val="0000BF"/>
              </a:solidFill>
              <a:latin typeface="Cambria" panose="02040503050406030204" pitchFamily="18" charset="0"/>
            </a:endParaRPr>
          </a:p>
          <a:p>
            <a:pPr algn="ctr"/>
            <a:endParaRPr lang="it-IT" sz="1200" dirty="0">
              <a:solidFill>
                <a:srgbClr val="0000BF"/>
              </a:solidFill>
              <a:latin typeface="Cambria" panose="02040503050406030204" pitchFamily="18" charset="0"/>
            </a:endParaRPr>
          </a:p>
        </p:txBody>
      </p:sp>
      <p:cxnSp>
        <p:nvCxnSpPr>
          <p:cNvPr id="38" name="Connettore diritto a freccia 37">
            <a:extLst>
              <a:ext uri="{FF2B5EF4-FFF2-40B4-BE49-F238E27FC236}">
                <a16:creationId xmlns:a16="http://schemas.microsoft.com/office/drawing/2014/main" id="{BB822BCF-D983-C0F7-75BC-DDFAA850AF53}"/>
              </a:ext>
            </a:extLst>
          </p:cNvPr>
          <p:cNvCxnSpPr/>
          <p:nvPr/>
        </p:nvCxnSpPr>
        <p:spPr>
          <a:xfrm>
            <a:off x="2461764" y="3173945"/>
            <a:ext cx="200656" cy="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Connettore diritto a freccia 38">
            <a:extLst>
              <a:ext uri="{FF2B5EF4-FFF2-40B4-BE49-F238E27FC236}">
                <a16:creationId xmlns:a16="http://schemas.microsoft.com/office/drawing/2014/main" id="{1C174A91-AE17-6599-6CD1-4AAB35F90D96}"/>
              </a:ext>
            </a:extLst>
          </p:cNvPr>
          <p:cNvCxnSpPr/>
          <p:nvPr/>
        </p:nvCxnSpPr>
        <p:spPr>
          <a:xfrm>
            <a:off x="4623455" y="3173944"/>
            <a:ext cx="200656" cy="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Connettore diritto a freccia 39">
            <a:extLst>
              <a:ext uri="{FF2B5EF4-FFF2-40B4-BE49-F238E27FC236}">
                <a16:creationId xmlns:a16="http://schemas.microsoft.com/office/drawing/2014/main" id="{24E12A33-F910-433C-5F8D-53AFC1DA1DB9}"/>
              </a:ext>
            </a:extLst>
          </p:cNvPr>
          <p:cNvCxnSpPr/>
          <p:nvPr/>
        </p:nvCxnSpPr>
        <p:spPr>
          <a:xfrm>
            <a:off x="6843264" y="3173945"/>
            <a:ext cx="200656" cy="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10878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4CB1A3-4D7A-BA70-E700-230534DD10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ttangolo 10">
            <a:extLst>
              <a:ext uri="{FF2B5EF4-FFF2-40B4-BE49-F238E27FC236}">
                <a16:creationId xmlns:a16="http://schemas.microsoft.com/office/drawing/2014/main" id="{DE8B5E2A-C01B-AD5B-2489-69CC7CB50758}"/>
              </a:ext>
            </a:extLst>
          </p:cNvPr>
          <p:cNvSpPr/>
          <p:nvPr/>
        </p:nvSpPr>
        <p:spPr>
          <a:xfrm>
            <a:off x="5253964" y="3209975"/>
            <a:ext cx="3690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endParaRPr lang="it-IT" sz="2400" b="1" dirty="0"/>
          </a:p>
        </p:txBody>
      </p:sp>
      <p:sp>
        <p:nvSpPr>
          <p:cNvPr id="12" name="Rettangolo 11">
            <a:extLst>
              <a:ext uri="{FF2B5EF4-FFF2-40B4-BE49-F238E27FC236}">
                <a16:creationId xmlns:a16="http://schemas.microsoft.com/office/drawing/2014/main" id="{2E524B51-E4C6-87CB-90AF-3E52721EBCFA}"/>
              </a:ext>
            </a:extLst>
          </p:cNvPr>
          <p:cNvSpPr/>
          <p:nvPr/>
        </p:nvSpPr>
        <p:spPr>
          <a:xfrm>
            <a:off x="7843109" y="3216006"/>
            <a:ext cx="3690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+</a:t>
            </a:r>
            <a:endParaRPr lang="it-IT" sz="2400" b="1" dirty="0"/>
          </a:p>
        </p:txBody>
      </p:sp>
      <p:sp>
        <p:nvSpPr>
          <p:cNvPr id="27" name="Segnaposto piè di pagina 1">
            <a:extLst>
              <a:ext uri="{FF2B5EF4-FFF2-40B4-BE49-F238E27FC236}">
                <a16:creationId xmlns:a16="http://schemas.microsoft.com/office/drawing/2014/main" id="{EE7C02FE-5609-A174-4178-CE7CFD2C9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7FDEA32B-1A9B-26CD-C728-4DBEE9966C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pPr/>
              <a:t>7</a:t>
            </a:fld>
            <a:endParaRPr lang="it-IT" dirty="0"/>
          </a:p>
        </p:txBody>
      </p:sp>
      <p:sp>
        <p:nvSpPr>
          <p:cNvPr id="19" name="Titolo 2">
            <a:extLst>
              <a:ext uri="{FF2B5EF4-FFF2-40B4-BE49-F238E27FC236}">
                <a16:creationId xmlns:a16="http://schemas.microsoft.com/office/drawing/2014/main" id="{3ECFBA0C-44FD-0159-AA88-0E2EACF23FB5}"/>
              </a:ext>
            </a:extLst>
          </p:cNvPr>
          <p:cNvSpPr txBox="1">
            <a:spLocks/>
          </p:cNvSpPr>
          <p:nvPr/>
        </p:nvSpPr>
        <p:spPr>
          <a:xfrm>
            <a:off x="347921" y="-60325"/>
            <a:ext cx="112096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3400" b="1" dirty="0">
              <a:latin typeface="Cinzel" pitchFamily="2" charset="77"/>
              <a:cs typeface="Courier New" panose="02070309020205020404" pitchFamily="49" charset="0"/>
            </a:endParaRPr>
          </a:p>
          <a:p>
            <a:r>
              <a:rPr lang="it-IT" sz="2800" dirty="0"/>
              <a:t>⚜️</a:t>
            </a:r>
            <a:r>
              <a:rPr lang="it-IT" sz="3400" dirty="0"/>
              <a:t> 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</a:rPr>
              <a:t>Thermal Lensing </a:t>
            </a:r>
          </a:p>
          <a:p>
            <a:endParaRPr lang="en-US" sz="4000" dirty="0">
              <a:latin typeface="Cinzel" pitchFamily="2" charset="77"/>
              <a:cs typeface="Courier New" panose="02070309020205020404" pitchFamily="49" charset="0"/>
            </a:endParaRPr>
          </a:p>
        </p:txBody>
      </p:sp>
      <p:sp>
        <p:nvSpPr>
          <p:cNvPr id="23" name="Rettangolo 22">
            <a:extLst>
              <a:ext uri="{FF2B5EF4-FFF2-40B4-BE49-F238E27FC236}">
                <a16:creationId xmlns:a16="http://schemas.microsoft.com/office/drawing/2014/main" id="{D1A16500-5663-B738-66B2-3EFDC7F1133E}"/>
              </a:ext>
            </a:extLst>
          </p:cNvPr>
          <p:cNvSpPr/>
          <p:nvPr/>
        </p:nvSpPr>
        <p:spPr>
          <a:xfrm>
            <a:off x="3211720" y="2024176"/>
            <a:ext cx="185038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200" b="1" dirty="0">
                <a:latin typeface="Cambria" panose="02040503050406030204" pitchFamily="18" charset="0"/>
                <a:cs typeface="Courier New" panose="02070309020205020404" pitchFamily="49" charset="0"/>
              </a:rPr>
              <a:t>Thermal </a:t>
            </a:r>
            <a:r>
              <a:rPr lang="it-IT" sz="1200" b="1" dirty="0" err="1">
                <a:latin typeface="Cambria" panose="02040503050406030204" pitchFamily="18" charset="0"/>
                <a:cs typeface="Courier New" panose="02070309020205020404" pitchFamily="49" charset="0"/>
              </a:rPr>
              <a:t>lensing</a:t>
            </a:r>
            <a:endParaRPr lang="it-IT" sz="1200" b="1" dirty="0">
              <a:latin typeface="Cambria" panose="02040503050406030204" pitchFamily="18" charset="0"/>
              <a:cs typeface="Courier New" panose="02070309020205020404" pitchFamily="49" charset="0"/>
            </a:endParaRPr>
          </a:p>
        </p:txBody>
      </p:sp>
      <p:sp>
        <p:nvSpPr>
          <p:cNvPr id="28" name="Rettangolo 27">
            <a:extLst>
              <a:ext uri="{FF2B5EF4-FFF2-40B4-BE49-F238E27FC236}">
                <a16:creationId xmlns:a16="http://schemas.microsoft.com/office/drawing/2014/main" id="{567AC0C1-D6D4-8F07-DE2A-1F7F536B3103}"/>
              </a:ext>
            </a:extLst>
          </p:cNvPr>
          <p:cNvSpPr/>
          <p:nvPr/>
        </p:nvSpPr>
        <p:spPr>
          <a:xfrm>
            <a:off x="8123221" y="1906570"/>
            <a:ext cx="22352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200" b="1" dirty="0" err="1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Aspherical</a:t>
            </a:r>
            <a:r>
              <a:rPr lang="it-IT" sz="1200" b="1" dirty="0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 (</a:t>
            </a:r>
            <a:r>
              <a:rPr lang="it-IT" sz="1200" b="1" dirty="0" err="1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residual</a:t>
            </a:r>
            <a:r>
              <a:rPr lang="it-IT" sz="1200" b="1" dirty="0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) </a:t>
            </a:r>
          </a:p>
          <a:p>
            <a:pPr algn="ctr"/>
            <a:r>
              <a:rPr lang="it-IT" sz="1200" b="1" dirty="0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component</a:t>
            </a:r>
          </a:p>
        </p:txBody>
      </p:sp>
      <p:sp>
        <p:nvSpPr>
          <p:cNvPr id="34" name="Rettangolo 33">
            <a:extLst>
              <a:ext uri="{FF2B5EF4-FFF2-40B4-BE49-F238E27FC236}">
                <a16:creationId xmlns:a16="http://schemas.microsoft.com/office/drawing/2014/main" id="{EA5EFCBA-0206-59E2-C64A-649DCDDA1A24}"/>
              </a:ext>
            </a:extLst>
          </p:cNvPr>
          <p:cNvSpPr/>
          <p:nvPr/>
        </p:nvSpPr>
        <p:spPr>
          <a:xfrm>
            <a:off x="431995" y="1290751"/>
            <a:ext cx="11125595" cy="33855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Thermal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lensing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in the input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mirrors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: </a:t>
            </a:r>
            <a:r>
              <a:rPr lang="it-IT" sz="1600" dirty="0" err="1">
                <a:solidFill>
                  <a:srgbClr val="0432FF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dominant</a:t>
            </a: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solidFill>
                  <a:srgbClr val="0432FF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spherical</a:t>
            </a: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 component 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+ </a:t>
            </a:r>
            <a:r>
              <a:rPr lang="it-IT" sz="1600" b="1" dirty="0" err="1">
                <a:solidFill>
                  <a:srgbClr val="C00000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residual</a:t>
            </a:r>
            <a:r>
              <a:rPr lang="it-IT" sz="1600" b="1" dirty="0">
                <a:solidFill>
                  <a:srgbClr val="C00000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 non-</a:t>
            </a:r>
            <a:r>
              <a:rPr lang="it-IT" sz="1600" b="1" dirty="0" err="1">
                <a:solidFill>
                  <a:srgbClr val="C00000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spherical</a:t>
            </a:r>
            <a:r>
              <a:rPr lang="it-IT" sz="1600" b="1" dirty="0">
                <a:solidFill>
                  <a:srgbClr val="C00000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 component</a:t>
            </a:r>
          </a:p>
        </p:txBody>
      </p:sp>
      <p:sp>
        <p:nvSpPr>
          <p:cNvPr id="36" name="Rettangolo 35">
            <a:extLst>
              <a:ext uri="{FF2B5EF4-FFF2-40B4-BE49-F238E27FC236}">
                <a16:creationId xmlns:a16="http://schemas.microsoft.com/office/drawing/2014/main" id="{53816A57-C750-9445-291D-CEC2010BD652}"/>
              </a:ext>
            </a:extLst>
          </p:cNvPr>
          <p:cNvSpPr/>
          <p:nvPr/>
        </p:nvSpPr>
        <p:spPr>
          <a:xfrm>
            <a:off x="1137205" y="1998902"/>
            <a:ext cx="146911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200" b="1" dirty="0" err="1">
                <a:latin typeface="Cambria" panose="02040503050406030204" pitchFamily="18" charset="0"/>
                <a:cs typeface="Courier New" panose="02070309020205020404" pitchFamily="49" charset="0"/>
              </a:rPr>
              <a:t>Cold</a:t>
            </a:r>
            <a:r>
              <a:rPr lang="it-IT" sz="1200" b="1" dirty="0">
                <a:latin typeface="Cambria" panose="02040503050406030204" pitchFamily="18" charset="0"/>
                <a:cs typeface="Courier New" panose="02070309020205020404" pitchFamily="49" charset="0"/>
              </a:rPr>
              <a:t> </a:t>
            </a:r>
            <a:r>
              <a:rPr lang="it-IT" sz="1200" b="1" dirty="0" err="1">
                <a:latin typeface="Cambria" panose="02040503050406030204" pitchFamily="18" charset="0"/>
                <a:cs typeface="Courier New" panose="02070309020205020404" pitchFamily="49" charset="0"/>
              </a:rPr>
              <a:t>mirror</a:t>
            </a:r>
            <a:r>
              <a:rPr lang="it-IT" sz="1200" b="1" dirty="0">
                <a:latin typeface="Cambria" panose="02040503050406030204" pitchFamily="18" charset="0"/>
                <a:cs typeface="Courier New" panose="02070309020205020404" pitchFamily="49" charset="0"/>
              </a:rPr>
              <a:t> state</a:t>
            </a:r>
          </a:p>
        </p:txBody>
      </p:sp>
      <p:sp>
        <p:nvSpPr>
          <p:cNvPr id="40" name="Freccia destra 39">
            <a:extLst>
              <a:ext uri="{FF2B5EF4-FFF2-40B4-BE49-F238E27FC236}">
                <a16:creationId xmlns:a16="http://schemas.microsoft.com/office/drawing/2014/main" id="{16B6B9DD-5207-7A4B-C58A-87027A3C7A2D}"/>
              </a:ext>
            </a:extLst>
          </p:cNvPr>
          <p:cNvSpPr/>
          <p:nvPr/>
        </p:nvSpPr>
        <p:spPr>
          <a:xfrm>
            <a:off x="2768312" y="3341288"/>
            <a:ext cx="435935" cy="21265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52" name="Rettangolo 51">
            <a:extLst>
              <a:ext uri="{FF2B5EF4-FFF2-40B4-BE49-F238E27FC236}">
                <a16:creationId xmlns:a16="http://schemas.microsoft.com/office/drawing/2014/main" id="{5889903B-708A-8AF2-79F5-39D30DC9C2A3}"/>
              </a:ext>
            </a:extLst>
          </p:cNvPr>
          <p:cNvSpPr/>
          <p:nvPr/>
        </p:nvSpPr>
        <p:spPr>
          <a:xfrm>
            <a:off x="558197" y="4811048"/>
            <a:ext cx="10567004" cy="33855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</a:rPr>
              <a:t> Thermal </a:t>
            </a:r>
            <a:r>
              <a:rPr lang="it-IT" sz="1600" dirty="0" err="1">
                <a:latin typeface="Book Antiqua" panose="02040602050305030304" pitchFamily="18" charset="0"/>
              </a:rPr>
              <a:t>lensing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affects</a:t>
            </a:r>
            <a:r>
              <a:rPr lang="it-IT" sz="1600" dirty="0">
                <a:latin typeface="Book Antiqua" panose="02040602050305030304" pitchFamily="18" charset="0"/>
              </a:rPr>
              <a:t> the </a:t>
            </a:r>
            <a:r>
              <a:rPr lang="it-IT" sz="1600" dirty="0" err="1">
                <a:latin typeface="Book Antiqua" panose="02040602050305030304" pitchFamily="18" charset="0"/>
              </a:rPr>
              <a:t>recycling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cavities</a:t>
            </a:r>
            <a:r>
              <a:rPr lang="it-IT" sz="1600" dirty="0">
                <a:latin typeface="Book Antiqua" panose="02040602050305030304" pitchFamily="18" charset="0"/>
              </a:rPr>
              <a:t> and </a:t>
            </a:r>
            <a:r>
              <a:rPr lang="it-IT" sz="1600" dirty="0" err="1">
                <a:latin typeface="Book Antiqua" panose="02040602050305030304" pitchFamily="18" charset="0"/>
              </a:rPr>
              <a:t>generates</a:t>
            </a:r>
            <a:r>
              <a:rPr lang="it-IT" sz="1600" dirty="0">
                <a:latin typeface="Book Antiqua" panose="02040602050305030304" pitchFamily="18" charset="0"/>
              </a:rPr>
              <a:t> mode mismatch with the FP arm </a:t>
            </a:r>
            <a:r>
              <a:rPr lang="it-IT" sz="1600" dirty="0" err="1">
                <a:latin typeface="Book Antiqua" panose="02040602050305030304" pitchFamily="18" charset="0"/>
              </a:rPr>
              <a:t>cavities</a:t>
            </a:r>
            <a:endParaRPr lang="it-IT" sz="1600" dirty="0">
              <a:latin typeface="Book Antiqua" panose="02040602050305030304" pitchFamily="18" charset="0"/>
            </a:endParaRPr>
          </a:p>
        </p:txBody>
      </p:sp>
      <p:cxnSp>
        <p:nvCxnSpPr>
          <p:cNvPr id="2" name="Connettore dritto 1">
            <a:extLst>
              <a:ext uri="{FF2B5EF4-FFF2-40B4-BE49-F238E27FC236}">
                <a16:creationId xmlns:a16="http://schemas.microsoft.com/office/drawing/2014/main" id="{BB209568-AD86-C89B-9AB5-5D2E90C16E76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Connettore dritto 2">
            <a:extLst>
              <a:ext uri="{FF2B5EF4-FFF2-40B4-BE49-F238E27FC236}">
                <a16:creationId xmlns:a16="http://schemas.microsoft.com/office/drawing/2014/main" id="{3C9A1B7D-1424-4C94-8AA2-3DF68424DED8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Immagine 3">
            <a:extLst>
              <a:ext uri="{FF2B5EF4-FFF2-40B4-BE49-F238E27FC236}">
                <a16:creationId xmlns:a16="http://schemas.microsoft.com/office/drawing/2014/main" id="{DA0931B3-631B-086F-F5CE-26860834FC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410" t="9632" r="17419" b="11111"/>
          <a:stretch>
            <a:fillRect/>
          </a:stretch>
        </p:blipFill>
        <p:spPr>
          <a:xfrm>
            <a:off x="8856890" y="2388277"/>
            <a:ext cx="767861" cy="2335670"/>
          </a:xfrm>
          <a:prstGeom prst="rect">
            <a:avLst/>
          </a:prstGeom>
        </p:spPr>
      </p:pic>
      <p:pic>
        <p:nvPicPr>
          <p:cNvPr id="17" name="Immagine 16">
            <a:extLst>
              <a:ext uri="{FF2B5EF4-FFF2-40B4-BE49-F238E27FC236}">
                <a16:creationId xmlns:a16="http://schemas.microsoft.com/office/drawing/2014/main" id="{9EA58DBD-CBAD-9265-0304-518BF3B8CFE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2778"/>
          <a:stretch>
            <a:fillRect/>
          </a:stretch>
        </p:blipFill>
        <p:spPr>
          <a:xfrm>
            <a:off x="6008225" y="2325311"/>
            <a:ext cx="1373883" cy="2490772"/>
          </a:xfrm>
          <a:prstGeom prst="rect">
            <a:avLst/>
          </a:prstGeom>
        </p:spPr>
      </p:pic>
      <p:sp>
        <p:nvSpPr>
          <p:cNvPr id="25" name="Rettangolo 24">
            <a:extLst>
              <a:ext uri="{FF2B5EF4-FFF2-40B4-BE49-F238E27FC236}">
                <a16:creationId xmlns:a16="http://schemas.microsoft.com/office/drawing/2014/main" id="{E649BAE8-9EF6-0363-1145-CFA810842BC0}"/>
              </a:ext>
            </a:extLst>
          </p:cNvPr>
          <p:cNvSpPr/>
          <p:nvPr/>
        </p:nvSpPr>
        <p:spPr>
          <a:xfrm>
            <a:off x="5578687" y="1906570"/>
            <a:ext cx="207530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200" b="1" dirty="0" err="1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Spherical</a:t>
            </a:r>
            <a:r>
              <a:rPr lang="it-IT" sz="1200" b="1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 (</a:t>
            </a:r>
            <a:r>
              <a:rPr lang="it-IT" sz="1200" b="1" dirty="0" err="1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quadratic</a:t>
            </a:r>
            <a:r>
              <a:rPr lang="it-IT" sz="1200" b="1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) </a:t>
            </a:r>
          </a:p>
          <a:p>
            <a:pPr algn="ctr"/>
            <a:r>
              <a:rPr lang="it-IT" sz="1200" b="1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Component</a:t>
            </a: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9CE70909-BE04-D0C0-CA0C-855ECB35A3C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1734" t="6176" r="24715" b="3430"/>
          <a:stretch>
            <a:fillRect/>
          </a:stretch>
        </p:blipFill>
        <p:spPr>
          <a:xfrm>
            <a:off x="1457532" y="2354156"/>
            <a:ext cx="828467" cy="2286748"/>
          </a:xfrm>
          <a:prstGeom prst="rect">
            <a:avLst/>
          </a:prstGeom>
        </p:spPr>
      </p:pic>
      <p:pic>
        <p:nvPicPr>
          <p:cNvPr id="15" name="Immagine 14">
            <a:extLst>
              <a:ext uri="{FF2B5EF4-FFF2-40B4-BE49-F238E27FC236}">
                <a16:creationId xmlns:a16="http://schemas.microsoft.com/office/drawing/2014/main" id="{FF824171-DCA0-D702-AAC6-35EA18573EC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1485" t="24290" r="44101" b="54879"/>
          <a:stretch>
            <a:fillRect/>
          </a:stretch>
        </p:blipFill>
        <p:spPr>
          <a:xfrm>
            <a:off x="3759677" y="2361642"/>
            <a:ext cx="828467" cy="226474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Rettangolo con angoli arrotondati 5">
            <a:extLst>
              <a:ext uri="{FF2B5EF4-FFF2-40B4-BE49-F238E27FC236}">
                <a16:creationId xmlns:a16="http://schemas.microsoft.com/office/drawing/2014/main" id="{B10BC7E5-42A5-2CCB-ED9F-F60776A6A3AD}"/>
              </a:ext>
            </a:extLst>
          </p:cNvPr>
          <p:cNvSpPr/>
          <p:nvPr/>
        </p:nvSpPr>
        <p:spPr>
          <a:xfrm>
            <a:off x="1391796" y="5416758"/>
            <a:ext cx="8093347" cy="481255"/>
          </a:xfrm>
          <a:prstGeom prst="roundRect">
            <a:avLst/>
          </a:prstGeom>
          <a:solidFill>
            <a:srgbClr val="FFC400">
              <a:alpha val="8632"/>
            </a:srgbClr>
          </a:solidFill>
          <a:ln w="2222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The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quadratic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(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spherical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)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fit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captures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only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the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dominant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focusing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term</a:t>
            </a:r>
            <a:endParaRPr lang="it-IT" sz="1600" dirty="0">
              <a:solidFill>
                <a:schemeClr val="tx1"/>
              </a:solidFill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2411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B82882-6D0D-7246-1910-34AF45B85D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piè di pagina 1">
            <a:extLst>
              <a:ext uri="{FF2B5EF4-FFF2-40B4-BE49-F238E27FC236}">
                <a16:creationId xmlns:a16="http://schemas.microsoft.com/office/drawing/2014/main" id="{5BD15E98-E91E-EA6C-2DE8-5B802842C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03088203-46F7-F13C-C855-D75BC5603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pPr/>
              <a:t>8</a:t>
            </a:fld>
            <a:endParaRPr lang="it-IT"/>
          </a:p>
        </p:txBody>
      </p:sp>
      <p:sp>
        <p:nvSpPr>
          <p:cNvPr id="12" name="Titolo 2">
            <a:extLst>
              <a:ext uri="{FF2B5EF4-FFF2-40B4-BE49-F238E27FC236}">
                <a16:creationId xmlns:a16="http://schemas.microsoft.com/office/drawing/2014/main" id="{F6724F9A-9A0B-F800-07A3-953DDC5F2C7A}"/>
              </a:ext>
            </a:extLst>
          </p:cNvPr>
          <p:cNvSpPr txBox="1">
            <a:spLocks/>
          </p:cNvSpPr>
          <p:nvPr/>
        </p:nvSpPr>
        <p:spPr>
          <a:xfrm>
            <a:off x="347920" y="-48213"/>
            <a:ext cx="1192203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4000" b="1" dirty="0">
              <a:latin typeface="Cinzel" pitchFamily="2" charset="77"/>
              <a:cs typeface="Courier New" panose="02070309020205020404" pitchFamily="49" charset="0"/>
            </a:endParaRPr>
          </a:p>
          <a:p>
            <a:r>
              <a:rPr lang="it-IT" sz="3000" dirty="0"/>
              <a:t>⚜️</a:t>
            </a:r>
            <a:r>
              <a:rPr lang="it-IT" sz="3600" dirty="0"/>
              <a:t> 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</a:rPr>
              <a:t>Thermo-Elastic Effect on the </a:t>
            </a:r>
            <a:r>
              <a:rPr lang="en-US" sz="3400" dirty="0" err="1">
                <a:latin typeface="Cinzel" pitchFamily="2" charset="77"/>
                <a:cs typeface="Courier New" panose="02070309020205020404" pitchFamily="49" charset="0"/>
              </a:rPr>
              <a:t>hr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</a:rPr>
              <a:t>-surface</a:t>
            </a:r>
          </a:p>
          <a:p>
            <a:endParaRPr lang="en-US" sz="4000" dirty="0">
              <a:latin typeface="Cinzel" pitchFamily="2" charset="77"/>
              <a:cs typeface="Courier New" panose="02070309020205020404" pitchFamily="49" charset="0"/>
            </a:endParaRPr>
          </a:p>
        </p:txBody>
      </p:sp>
      <p:cxnSp>
        <p:nvCxnSpPr>
          <p:cNvPr id="37" name="Straight Connector 47">
            <a:extLst>
              <a:ext uri="{FF2B5EF4-FFF2-40B4-BE49-F238E27FC236}">
                <a16:creationId xmlns:a16="http://schemas.microsoft.com/office/drawing/2014/main" id="{76163645-F3C9-6D4E-5086-47D2C8E90BAD}"/>
              </a:ext>
            </a:extLst>
          </p:cNvPr>
          <p:cNvCxnSpPr>
            <a:cxnSpLocks/>
          </p:cNvCxnSpPr>
          <p:nvPr/>
        </p:nvCxnSpPr>
        <p:spPr bwMode="auto">
          <a:xfrm>
            <a:off x="13589097" y="5195159"/>
            <a:ext cx="3" cy="390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dash"/>
            <a:round/>
            <a:headEnd type="none" w="sm" len="sm"/>
            <a:tailEnd type="none" w="sm" len="sm"/>
          </a:ln>
          <a:effectLst/>
        </p:spPr>
      </p:cxnSp>
      <p:sp>
        <p:nvSpPr>
          <p:cNvPr id="48" name="CasellaDiTesto 47">
            <a:extLst>
              <a:ext uri="{FF2B5EF4-FFF2-40B4-BE49-F238E27FC236}">
                <a16:creationId xmlns:a16="http://schemas.microsoft.com/office/drawing/2014/main" id="{C677F986-0A34-F051-55CA-FC81CFB36AB8}"/>
              </a:ext>
            </a:extLst>
          </p:cNvPr>
          <p:cNvSpPr txBox="1"/>
          <p:nvPr/>
        </p:nvSpPr>
        <p:spPr>
          <a:xfrm>
            <a:off x="421290" y="1292828"/>
            <a:ext cx="1142024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Thermo-elastic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deformation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on the HR-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surface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in the FP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mirrors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: </a:t>
            </a:r>
            <a:r>
              <a:rPr lang="it-IT" sz="1600" dirty="0" err="1">
                <a:solidFill>
                  <a:srgbClr val="0432FF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dominant</a:t>
            </a: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solidFill>
                  <a:srgbClr val="0432FF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spherical</a:t>
            </a: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 component  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+ </a:t>
            </a:r>
            <a:r>
              <a:rPr lang="it-IT" sz="1600" b="1" dirty="0" err="1">
                <a:solidFill>
                  <a:srgbClr val="C00000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residual</a:t>
            </a:r>
            <a:r>
              <a:rPr lang="it-IT" sz="1600" b="1" dirty="0">
                <a:solidFill>
                  <a:srgbClr val="C00000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 non-</a:t>
            </a:r>
            <a:r>
              <a:rPr lang="it-IT" sz="1600" b="1" dirty="0" err="1">
                <a:solidFill>
                  <a:srgbClr val="C00000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spherical</a:t>
            </a:r>
            <a:r>
              <a:rPr lang="it-IT" sz="1600" b="1" dirty="0">
                <a:solidFill>
                  <a:srgbClr val="C00000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 component</a:t>
            </a:r>
            <a:endParaRPr lang="it-IT" sz="1600" dirty="0">
              <a:solidFill>
                <a:srgbClr val="000000"/>
              </a:solidFill>
              <a:latin typeface="Book Antiqua" panose="02040602050305030304" pitchFamily="18" charset="0"/>
            </a:endParaRPr>
          </a:p>
        </p:txBody>
      </p:sp>
      <p:pic>
        <p:nvPicPr>
          <p:cNvPr id="31" name="Immagine 30">
            <a:extLst>
              <a:ext uri="{FF2B5EF4-FFF2-40B4-BE49-F238E27FC236}">
                <a16:creationId xmlns:a16="http://schemas.microsoft.com/office/drawing/2014/main" id="{8708B389-6EC7-A9EC-B0A4-74FE5D45B02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/>
        </p:blipFill>
        <p:spPr>
          <a:xfrm>
            <a:off x="8827297" y="2352655"/>
            <a:ext cx="1193003" cy="2471399"/>
          </a:xfrm>
          <a:prstGeom prst="rect">
            <a:avLst/>
          </a:prstGeom>
        </p:spPr>
      </p:pic>
      <p:cxnSp>
        <p:nvCxnSpPr>
          <p:cNvPr id="3" name="Connettore dritto 2">
            <a:extLst>
              <a:ext uri="{FF2B5EF4-FFF2-40B4-BE49-F238E27FC236}">
                <a16:creationId xmlns:a16="http://schemas.microsoft.com/office/drawing/2014/main" id="{A08F72F4-28B9-EAC6-BB0E-DF6ABC57F09C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Connettore dritto 3">
            <a:extLst>
              <a:ext uri="{FF2B5EF4-FFF2-40B4-BE49-F238E27FC236}">
                <a16:creationId xmlns:a16="http://schemas.microsoft.com/office/drawing/2014/main" id="{2CD299EC-93AF-0F3F-9223-108BE00FEAAA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ttangolo 7">
            <a:extLst>
              <a:ext uri="{FF2B5EF4-FFF2-40B4-BE49-F238E27FC236}">
                <a16:creationId xmlns:a16="http://schemas.microsoft.com/office/drawing/2014/main" id="{7BACCBD9-DFCD-1EB2-82C8-C6773BD58144}"/>
              </a:ext>
            </a:extLst>
          </p:cNvPr>
          <p:cNvSpPr/>
          <p:nvPr/>
        </p:nvSpPr>
        <p:spPr>
          <a:xfrm>
            <a:off x="3242348" y="1884402"/>
            <a:ext cx="185038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200" b="1" dirty="0" err="1">
                <a:latin typeface="Cambria" panose="02040503050406030204" pitchFamily="18" charset="0"/>
                <a:cs typeface="Courier New" panose="02070309020205020404" pitchFamily="49" charset="0"/>
              </a:rPr>
              <a:t>Thermo-elastic</a:t>
            </a:r>
            <a:r>
              <a:rPr lang="it-IT" sz="1200" b="1" dirty="0">
                <a:latin typeface="Cambria" panose="02040503050406030204" pitchFamily="18" charset="0"/>
                <a:cs typeface="Courier New" panose="02070309020205020404" pitchFamily="49" charset="0"/>
              </a:rPr>
              <a:t> </a:t>
            </a:r>
            <a:r>
              <a:rPr lang="it-IT" sz="1200" b="1" dirty="0" err="1">
                <a:latin typeface="Cambria" panose="02040503050406030204" pitchFamily="18" charset="0"/>
                <a:cs typeface="Courier New" panose="02070309020205020404" pitchFamily="49" charset="0"/>
              </a:rPr>
              <a:t>deformation</a:t>
            </a:r>
            <a:endParaRPr lang="it-IT" sz="1200" b="1" dirty="0">
              <a:latin typeface="Cambria" panose="02040503050406030204" pitchFamily="18" charset="0"/>
              <a:cs typeface="Courier New" panose="02070309020205020404" pitchFamily="49" charset="0"/>
            </a:endParaRPr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D61B5BDF-796A-9590-A136-7A18CCE799FF}"/>
              </a:ext>
            </a:extLst>
          </p:cNvPr>
          <p:cNvSpPr/>
          <p:nvPr/>
        </p:nvSpPr>
        <p:spPr>
          <a:xfrm>
            <a:off x="8145407" y="1890990"/>
            <a:ext cx="22352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200" b="1" dirty="0" err="1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Aspherical</a:t>
            </a:r>
            <a:r>
              <a:rPr lang="it-IT" sz="1200" b="1" dirty="0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 (</a:t>
            </a:r>
            <a:r>
              <a:rPr lang="it-IT" sz="1200" b="1" dirty="0" err="1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residual</a:t>
            </a:r>
            <a:r>
              <a:rPr lang="it-IT" sz="1200" b="1" dirty="0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) </a:t>
            </a:r>
          </a:p>
          <a:p>
            <a:pPr algn="ctr"/>
            <a:r>
              <a:rPr lang="it-IT" sz="1200" b="1" dirty="0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component</a:t>
            </a:r>
          </a:p>
        </p:txBody>
      </p:sp>
      <p:sp>
        <p:nvSpPr>
          <p:cNvPr id="11" name="Rettangolo 10">
            <a:extLst>
              <a:ext uri="{FF2B5EF4-FFF2-40B4-BE49-F238E27FC236}">
                <a16:creationId xmlns:a16="http://schemas.microsoft.com/office/drawing/2014/main" id="{C4876483-2164-E655-2D8B-D80B479B7D4A}"/>
              </a:ext>
            </a:extLst>
          </p:cNvPr>
          <p:cNvSpPr/>
          <p:nvPr/>
        </p:nvSpPr>
        <p:spPr>
          <a:xfrm>
            <a:off x="949053" y="1976735"/>
            <a:ext cx="155333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200" b="1" dirty="0" err="1">
                <a:latin typeface="Cambria" panose="02040503050406030204" pitchFamily="18" charset="0"/>
                <a:cs typeface="Courier New" panose="02070309020205020404" pitchFamily="49" charset="0"/>
              </a:rPr>
              <a:t>Cold</a:t>
            </a:r>
            <a:r>
              <a:rPr lang="it-IT" sz="1200" b="1" dirty="0">
                <a:latin typeface="Cambria" panose="02040503050406030204" pitchFamily="18" charset="0"/>
                <a:cs typeface="Courier New" panose="02070309020205020404" pitchFamily="49" charset="0"/>
              </a:rPr>
              <a:t> </a:t>
            </a:r>
            <a:r>
              <a:rPr lang="it-IT" sz="1200" b="1" dirty="0" err="1">
                <a:latin typeface="Cambria" panose="02040503050406030204" pitchFamily="18" charset="0"/>
                <a:cs typeface="Courier New" panose="02070309020205020404" pitchFamily="49" charset="0"/>
              </a:rPr>
              <a:t>mirror</a:t>
            </a:r>
            <a:r>
              <a:rPr lang="it-IT" sz="1200" b="1" dirty="0">
                <a:latin typeface="Cambria" panose="02040503050406030204" pitchFamily="18" charset="0"/>
                <a:cs typeface="Courier New" panose="02070309020205020404" pitchFamily="49" charset="0"/>
              </a:rPr>
              <a:t> state</a:t>
            </a:r>
          </a:p>
        </p:txBody>
      </p:sp>
      <p:sp>
        <p:nvSpPr>
          <p:cNvPr id="13" name="Rettangolo 12">
            <a:extLst>
              <a:ext uri="{FF2B5EF4-FFF2-40B4-BE49-F238E27FC236}">
                <a16:creationId xmlns:a16="http://schemas.microsoft.com/office/drawing/2014/main" id="{8130BC69-E481-4A4E-3934-8EA12EA5BD73}"/>
              </a:ext>
            </a:extLst>
          </p:cNvPr>
          <p:cNvSpPr/>
          <p:nvPr/>
        </p:nvSpPr>
        <p:spPr>
          <a:xfrm>
            <a:off x="5773491" y="1907805"/>
            <a:ext cx="207530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200" b="1" dirty="0" err="1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Spherical</a:t>
            </a:r>
            <a:r>
              <a:rPr lang="it-IT" sz="1200" b="1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 (</a:t>
            </a:r>
            <a:r>
              <a:rPr lang="it-IT" sz="1200" b="1" dirty="0" err="1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quadratic</a:t>
            </a:r>
            <a:r>
              <a:rPr lang="it-IT" sz="1200" b="1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) </a:t>
            </a:r>
          </a:p>
          <a:p>
            <a:pPr algn="ctr"/>
            <a:r>
              <a:rPr lang="it-IT" sz="1200" b="1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component</a:t>
            </a:r>
          </a:p>
        </p:txBody>
      </p:sp>
      <p:pic>
        <p:nvPicPr>
          <p:cNvPr id="21" name="Immagine 20">
            <a:extLst>
              <a:ext uri="{FF2B5EF4-FFF2-40B4-BE49-F238E27FC236}">
                <a16:creationId xmlns:a16="http://schemas.microsoft.com/office/drawing/2014/main" id="{00A04985-42F1-988B-BACC-212B47DBDA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22826" t="11741" r="23415" b="16437"/>
          <a:stretch>
            <a:fillRect/>
          </a:stretch>
        </p:blipFill>
        <p:spPr>
          <a:xfrm>
            <a:off x="6322041" y="2306174"/>
            <a:ext cx="1091045" cy="2359993"/>
          </a:xfrm>
          <a:prstGeom prst="rect">
            <a:avLst/>
          </a:prstGeom>
        </p:spPr>
      </p:pic>
      <p:sp>
        <p:nvSpPr>
          <p:cNvPr id="26" name="Rettangolo con angoli arrotondati 25">
            <a:extLst>
              <a:ext uri="{FF2B5EF4-FFF2-40B4-BE49-F238E27FC236}">
                <a16:creationId xmlns:a16="http://schemas.microsoft.com/office/drawing/2014/main" id="{DA36FDF1-13CE-3F7B-7E1F-6A876E1AC6DF}"/>
              </a:ext>
            </a:extLst>
          </p:cNvPr>
          <p:cNvSpPr/>
          <p:nvPr/>
        </p:nvSpPr>
        <p:spPr>
          <a:xfrm>
            <a:off x="1391796" y="5416758"/>
            <a:ext cx="8093347" cy="481255"/>
          </a:xfrm>
          <a:prstGeom prst="roundRect">
            <a:avLst/>
          </a:prstGeom>
          <a:solidFill>
            <a:srgbClr val="FFC400">
              <a:alpha val="8632"/>
            </a:srgbClr>
          </a:solidFill>
          <a:ln w="2222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The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quadratic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(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spherical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)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fit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captures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only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the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dominant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focusing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term</a:t>
            </a:r>
            <a:endParaRPr lang="it-IT" sz="1600" dirty="0">
              <a:solidFill>
                <a:schemeClr val="tx1"/>
              </a:solidFill>
              <a:latin typeface="Book Antiqua" panose="02040602050305030304" pitchFamily="18" charset="0"/>
            </a:endParaRPr>
          </a:p>
        </p:txBody>
      </p:sp>
      <p:sp>
        <p:nvSpPr>
          <p:cNvPr id="29" name="Rettangolo 28">
            <a:extLst>
              <a:ext uri="{FF2B5EF4-FFF2-40B4-BE49-F238E27FC236}">
                <a16:creationId xmlns:a16="http://schemas.microsoft.com/office/drawing/2014/main" id="{C8E494F0-C51B-BE66-CE48-6ECBACE55965}"/>
              </a:ext>
            </a:extLst>
          </p:cNvPr>
          <p:cNvSpPr/>
          <p:nvPr/>
        </p:nvSpPr>
        <p:spPr>
          <a:xfrm>
            <a:off x="558197" y="4811048"/>
            <a:ext cx="10567004" cy="33855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Thermo-elastic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deformation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introduces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wavefront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distortions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in the Fabry–Perot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cavities</a:t>
            </a:r>
            <a:endParaRPr lang="it-IT" sz="1600" dirty="0">
              <a:latin typeface="Book Antiqua" panose="02040602050305030304" pitchFamily="18" charset="0"/>
            </a:endParaRPr>
          </a:p>
        </p:txBody>
      </p:sp>
      <p:sp>
        <p:nvSpPr>
          <p:cNvPr id="30" name="Rettangolo 29">
            <a:extLst>
              <a:ext uri="{FF2B5EF4-FFF2-40B4-BE49-F238E27FC236}">
                <a16:creationId xmlns:a16="http://schemas.microsoft.com/office/drawing/2014/main" id="{C416C530-B444-78F0-F3A8-DCA8DE3E8A86}"/>
              </a:ext>
            </a:extLst>
          </p:cNvPr>
          <p:cNvSpPr/>
          <p:nvPr/>
        </p:nvSpPr>
        <p:spPr>
          <a:xfrm>
            <a:off x="5253964" y="3209975"/>
            <a:ext cx="3690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endParaRPr lang="it-IT" sz="2400" b="1" dirty="0"/>
          </a:p>
        </p:txBody>
      </p:sp>
      <p:sp>
        <p:nvSpPr>
          <p:cNvPr id="32" name="Rettangolo 31">
            <a:extLst>
              <a:ext uri="{FF2B5EF4-FFF2-40B4-BE49-F238E27FC236}">
                <a16:creationId xmlns:a16="http://schemas.microsoft.com/office/drawing/2014/main" id="{F4A866AE-E376-178B-8091-10A457C99C71}"/>
              </a:ext>
            </a:extLst>
          </p:cNvPr>
          <p:cNvSpPr/>
          <p:nvPr/>
        </p:nvSpPr>
        <p:spPr>
          <a:xfrm>
            <a:off x="7843109" y="3216006"/>
            <a:ext cx="3690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+</a:t>
            </a:r>
            <a:endParaRPr lang="it-IT" sz="2400" b="1" dirty="0"/>
          </a:p>
        </p:txBody>
      </p:sp>
      <p:sp>
        <p:nvSpPr>
          <p:cNvPr id="35" name="Freccia destra 34">
            <a:extLst>
              <a:ext uri="{FF2B5EF4-FFF2-40B4-BE49-F238E27FC236}">
                <a16:creationId xmlns:a16="http://schemas.microsoft.com/office/drawing/2014/main" id="{ECE352F7-DD6A-6B8B-4761-3E6D357B0DC8}"/>
              </a:ext>
            </a:extLst>
          </p:cNvPr>
          <p:cNvSpPr/>
          <p:nvPr/>
        </p:nvSpPr>
        <p:spPr>
          <a:xfrm>
            <a:off x="2768312" y="3341288"/>
            <a:ext cx="435935" cy="21265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36" name="Immagine 35">
            <a:extLst>
              <a:ext uri="{FF2B5EF4-FFF2-40B4-BE49-F238E27FC236}">
                <a16:creationId xmlns:a16="http://schemas.microsoft.com/office/drawing/2014/main" id="{41C1CB3C-E873-783A-C3AC-C681678369C7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/>
        </p:blipFill>
        <p:spPr>
          <a:xfrm>
            <a:off x="3621570" y="2231123"/>
            <a:ext cx="1493612" cy="2626703"/>
          </a:xfrm>
          <a:prstGeom prst="rect">
            <a:avLst/>
          </a:prstGeom>
        </p:spPr>
      </p:pic>
      <p:pic>
        <p:nvPicPr>
          <p:cNvPr id="38" name="Immagine 37">
            <a:extLst>
              <a:ext uri="{FF2B5EF4-FFF2-40B4-BE49-F238E27FC236}">
                <a16:creationId xmlns:a16="http://schemas.microsoft.com/office/drawing/2014/main" id="{C12CBC3A-BEC2-C7DC-CB32-962954B5536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1734" t="6176" r="24715" b="3430"/>
          <a:stretch>
            <a:fillRect/>
          </a:stretch>
        </p:blipFill>
        <p:spPr>
          <a:xfrm>
            <a:off x="1457532" y="2354156"/>
            <a:ext cx="828467" cy="2286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932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ttangolo 39">
            <a:extLst>
              <a:ext uri="{FF2B5EF4-FFF2-40B4-BE49-F238E27FC236}">
                <a16:creationId xmlns:a16="http://schemas.microsoft.com/office/drawing/2014/main" id="{19FB0F9F-3A56-AED2-942E-3E242E7AE7D8}"/>
              </a:ext>
            </a:extLst>
          </p:cNvPr>
          <p:cNvSpPr/>
          <p:nvPr/>
        </p:nvSpPr>
        <p:spPr>
          <a:xfrm>
            <a:off x="6827802" y="2053115"/>
            <a:ext cx="5013737" cy="412187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27835878-EDB4-908B-8B9C-4577B75D4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>
                <a:solidFill>
                  <a:schemeClr val="accent4">
                    <a:lumMod val="50000"/>
                  </a:schemeClr>
                </a:solidFill>
              </a:rPr>
              <a:t>Erice, 20-27 May 2026</a:t>
            </a:r>
          </a:p>
        </p:txBody>
      </p:sp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E4982D22-8EAA-13F7-D04E-2ABAC3654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pPr/>
              <a:t>9</a:t>
            </a:fld>
            <a:endParaRPr lang="it-IT" dirty="0"/>
          </a:p>
        </p:txBody>
      </p:sp>
      <p:sp>
        <p:nvSpPr>
          <p:cNvPr id="28" name="Titolo 2">
            <a:extLst>
              <a:ext uri="{FF2B5EF4-FFF2-40B4-BE49-F238E27FC236}">
                <a16:creationId xmlns:a16="http://schemas.microsoft.com/office/drawing/2014/main" id="{F3E88645-4639-8754-7188-2B1316A43572}"/>
              </a:ext>
            </a:extLst>
          </p:cNvPr>
          <p:cNvSpPr txBox="1">
            <a:spLocks/>
          </p:cNvSpPr>
          <p:nvPr/>
        </p:nvSpPr>
        <p:spPr>
          <a:xfrm>
            <a:off x="347921" y="-69479"/>
            <a:ext cx="1206014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800" dirty="0"/>
              <a:t>⚜️</a:t>
            </a:r>
            <a:r>
              <a:rPr lang="it-IT" sz="3400" dirty="0">
                <a:latin typeface="Cinzel" pitchFamily="2" charset="77"/>
              </a:rPr>
              <a:t>Impact of </a:t>
            </a:r>
            <a:r>
              <a:rPr lang="it-IT" sz="3400" dirty="0" err="1">
                <a:latin typeface="Cinzel" pitchFamily="2" charset="77"/>
              </a:rPr>
              <a:t>thermal</a:t>
            </a:r>
            <a:r>
              <a:rPr lang="it-IT" sz="3400" dirty="0">
                <a:latin typeface="Cinzel" pitchFamily="2" charset="77"/>
              </a:rPr>
              <a:t> </a:t>
            </a:r>
            <a:r>
              <a:rPr lang="it-IT" sz="3400" dirty="0" err="1">
                <a:latin typeface="Cinzel" pitchFamily="2" charset="77"/>
              </a:rPr>
              <a:t>effects</a:t>
            </a:r>
            <a:r>
              <a:rPr lang="it-IT" sz="3400" dirty="0">
                <a:latin typeface="Cinzel" pitchFamily="2" charset="77"/>
              </a:rPr>
              <a:t> on the ITF </a:t>
            </a:r>
            <a:r>
              <a:rPr lang="it-IT" sz="3400" dirty="0" err="1">
                <a:latin typeface="Cinzel" pitchFamily="2" charset="77"/>
              </a:rPr>
              <a:t>operation</a:t>
            </a:r>
            <a:endParaRPr lang="it-IT" sz="3400" dirty="0">
              <a:latin typeface="Cinzel" pitchFamily="2" charset="77"/>
              <a:cs typeface="Courier New" panose="02070309020205020404" pitchFamily="49" charset="0"/>
            </a:endParaRPr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B82DA276-F3A6-5E3A-9D61-83403531011B}"/>
              </a:ext>
            </a:extLst>
          </p:cNvPr>
          <p:cNvGrpSpPr/>
          <p:nvPr/>
        </p:nvGrpSpPr>
        <p:grpSpPr>
          <a:xfrm>
            <a:off x="7014197" y="2032797"/>
            <a:ext cx="4620348" cy="4039741"/>
            <a:chOff x="6670364" y="797538"/>
            <a:chExt cx="4771966" cy="4027759"/>
          </a:xfrm>
        </p:grpSpPr>
        <p:pic>
          <p:nvPicPr>
            <p:cNvPr id="8" name="Immagine 7">
              <a:extLst>
                <a:ext uri="{FF2B5EF4-FFF2-40B4-BE49-F238E27FC236}">
                  <a16:creationId xmlns:a16="http://schemas.microsoft.com/office/drawing/2014/main" id="{521FBAEB-6A35-B628-09CD-9DA864220FC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5989" r="7079"/>
            <a:stretch>
              <a:fillRect/>
            </a:stretch>
          </p:blipFill>
          <p:spPr>
            <a:xfrm>
              <a:off x="6698062" y="1077503"/>
              <a:ext cx="4525503" cy="2682227"/>
            </a:xfrm>
            <a:prstGeom prst="rect">
              <a:avLst/>
            </a:prstGeom>
          </p:spPr>
        </p:pic>
        <p:sp>
          <p:nvSpPr>
            <p:cNvPr id="15" name="CasellaDiTesto 14">
              <a:extLst>
                <a:ext uri="{FF2B5EF4-FFF2-40B4-BE49-F238E27FC236}">
                  <a16:creationId xmlns:a16="http://schemas.microsoft.com/office/drawing/2014/main" id="{23DA6941-156E-EABD-5102-353DB86FA3F9}"/>
                </a:ext>
              </a:extLst>
            </p:cNvPr>
            <p:cNvSpPr txBox="1"/>
            <p:nvPr/>
          </p:nvSpPr>
          <p:spPr>
            <a:xfrm>
              <a:off x="6670364" y="4086633"/>
              <a:ext cx="4771966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sz="1400" i="1" dirty="0">
                  <a:latin typeface="Courier New" panose="02070309020205020404" pitchFamily="49" charset="0"/>
                  <a:cs typeface="Courier New" panose="02070309020205020404" pitchFamily="49" charset="0"/>
                </a:rPr>
                <a:t>Power </a:t>
              </a:r>
              <a:r>
                <a:rPr lang="it-IT" sz="1400" i="1" dirty="0" err="1">
                  <a:latin typeface="Courier New" panose="02070309020205020404" pitchFamily="49" charset="0"/>
                  <a:cs typeface="Courier New" panose="02070309020205020404" pitchFamily="49" charset="0"/>
                </a:rPr>
                <a:t>circulating</a:t>
              </a:r>
              <a:r>
                <a:rPr lang="it-IT" sz="1400" i="1" dirty="0">
                  <a:latin typeface="Courier New" panose="02070309020205020404" pitchFamily="49" charset="0"/>
                  <a:cs typeface="Courier New" panose="02070309020205020404" pitchFamily="49" charset="0"/>
                </a:rPr>
                <a:t> in a </a:t>
              </a:r>
              <a:r>
                <a:rPr lang="it-IT" sz="1400" i="1" dirty="0" err="1">
                  <a:latin typeface="Courier New" panose="02070309020205020404" pitchFamily="49" charset="0"/>
                  <a:cs typeface="Courier New" panose="02070309020205020404" pitchFamily="49" charset="0"/>
                </a:rPr>
                <a:t>generic</a:t>
              </a:r>
              <a:r>
                <a:rPr lang="it-IT" sz="1400" i="1" dirty="0">
                  <a:latin typeface="Courier New" panose="02070309020205020404" pitchFamily="49" charset="0"/>
                  <a:cs typeface="Courier New" panose="02070309020205020404" pitchFamily="49" charset="0"/>
                </a:rPr>
                <a:t> </a:t>
              </a:r>
              <a:r>
                <a:rPr lang="it-IT" sz="1400" i="1" dirty="0" err="1">
                  <a:latin typeface="Courier New" panose="02070309020205020404" pitchFamily="49" charset="0"/>
                  <a:cs typeface="Courier New" panose="02070309020205020404" pitchFamily="49" charset="0"/>
                </a:rPr>
                <a:t>cavity</a:t>
              </a:r>
              <a:r>
                <a:rPr lang="it-IT" sz="1400" i="1" dirty="0">
                  <a:latin typeface="Courier New" panose="02070309020205020404" pitchFamily="49" charset="0"/>
                  <a:cs typeface="Courier New" panose="02070309020205020404" pitchFamily="49" charset="0"/>
                </a:rPr>
                <a:t> </a:t>
              </a:r>
              <a:r>
                <a:rPr lang="it-IT" sz="1400" i="1" dirty="0" err="1">
                  <a:latin typeface="Courier New" panose="02070309020205020404" pitchFamily="49" charset="0"/>
                  <a:cs typeface="Courier New" panose="02070309020205020404" pitchFamily="49" charset="0"/>
                </a:rPr>
                <a:t>moving</a:t>
              </a:r>
              <a:r>
                <a:rPr lang="it-IT" sz="1400" i="1" dirty="0">
                  <a:latin typeface="Courier New" panose="02070309020205020404" pitchFamily="49" charset="0"/>
                  <a:cs typeface="Courier New" panose="02070309020205020404" pitchFamily="49" charset="0"/>
                </a:rPr>
                <a:t> from the </a:t>
              </a:r>
              <a:r>
                <a:rPr lang="it-IT" sz="1400" i="1" dirty="0" err="1">
                  <a:latin typeface="Courier New" panose="02070309020205020404" pitchFamily="49" charset="0"/>
                  <a:cs typeface="Courier New" panose="02070309020205020404" pitchFamily="49" charset="0"/>
                </a:rPr>
                <a:t>region</a:t>
              </a:r>
              <a:r>
                <a:rPr lang="it-IT" sz="1400" i="1" dirty="0">
                  <a:latin typeface="Courier New" panose="02070309020205020404" pitchFamily="49" charset="0"/>
                  <a:cs typeface="Courier New" panose="02070309020205020404" pitchFamily="49" charset="0"/>
                </a:rPr>
                <a:t> close to the </a:t>
              </a:r>
              <a:r>
                <a:rPr lang="it-IT" sz="1400" i="1" dirty="0" err="1">
                  <a:solidFill>
                    <a:srgbClr val="C00000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instability</a:t>
              </a:r>
              <a:r>
                <a:rPr lang="it-IT" sz="1400" i="1" dirty="0">
                  <a:latin typeface="Courier New" panose="02070309020205020404" pitchFamily="49" charset="0"/>
                  <a:cs typeface="Courier New" panose="02070309020205020404" pitchFamily="49" charset="0"/>
                </a:rPr>
                <a:t> (g~1)  </a:t>
              </a:r>
              <a:r>
                <a:rPr lang="it-IT" sz="1400" i="1" dirty="0" err="1">
                  <a:latin typeface="Courier New" panose="02070309020205020404" pitchFamily="49" charset="0"/>
                  <a:cs typeface="Courier New" panose="02070309020205020404" pitchFamily="49" charset="0"/>
                </a:rPr>
                <a:t>toward</a:t>
              </a:r>
              <a:r>
                <a:rPr lang="it-IT" sz="1400" i="1" dirty="0">
                  <a:latin typeface="Courier New" panose="02070309020205020404" pitchFamily="49" charset="0"/>
                  <a:cs typeface="Courier New" panose="02070309020205020404" pitchFamily="49" charset="0"/>
                </a:rPr>
                <a:t> the </a:t>
              </a:r>
              <a:r>
                <a:rPr lang="it-IT" sz="1400" i="1" dirty="0" err="1">
                  <a:latin typeface="Courier New" panose="02070309020205020404" pitchFamily="49" charset="0"/>
                  <a:cs typeface="Courier New" panose="02070309020205020404" pitchFamily="49" charset="0"/>
                </a:rPr>
                <a:t>stable</a:t>
              </a:r>
              <a:r>
                <a:rPr lang="it-IT" sz="1400" i="1" dirty="0">
                  <a:latin typeface="Courier New" panose="02070309020205020404" pitchFamily="49" charset="0"/>
                  <a:cs typeface="Courier New" panose="02070309020205020404" pitchFamily="49" charset="0"/>
                </a:rPr>
                <a:t> one</a:t>
              </a:r>
              <a:r>
                <a:rPr lang="it-IT" sz="1400" dirty="0"/>
                <a:t>. </a:t>
              </a:r>
            </a:p>
          </p:txBody>
        </p:sp>
        <p:sp>
          <p:nvSpPr>
            <p:cNvPr id="19" name="CasellaDiTesto 18">
              <a:extLst>
                <a:ext uri="{FF2B5EF4-FFF2-40B4-BE49-F238E27FC236}">
                  <a16:creationId xmlns:a16="http://schemas.microsoft.com/office/drawing/2014/main" id="{CDEE49AA-8137-4311-C11D-43D5FABBC011}"/>
                </a:ext>
              </a:extLst>
            </p:cNvPr>
            <p:cNvSpPr txBox="1"/>
            <p:nvPr/>
          </p:nvSpPr>
          <p:spPr>
            <a:xfrm>
              <a:off x="8844767" y="2548997"/>
              <a:ext cx="7588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it-IT" sz="1400" dirty="0">
                  <a:latin typeface="Courier New" panose="02070309020205020404" pitchFamily="49" charset="0"/>
                  <a:cs typeface="Courier New" panose="02070309020205020404" pitchFamily="49" charset="0"/>
                </a:rPr>
                <a:t>TEM00</a:t>
              </a:r>
            </a:p>
          </p:txBody>
        </p:sp>
        <p:sp>
          <p:nvSpPr>
            <p:cNvPr id="20" name="CasellaDiTesto 19">
              <a:extLst>
                <a:ext uri="{FF2B5EF4-FFF2-40B4-BE49-F238E27FC236}">
                  <a16:creationId xmlns:a16="http://schemas.microsoft.com/office/drawing/2014/main" id="{09048B90-FA44-6E25-FEA8-992EB8476817}"/>
                </a:ext>
              </a:extLst>
            </p:cNvPr>
            <p:cNvSpPr txBox="1"/>
            <p:nvPr/>
          </p:nvSpPr>
          <p:spPr>
            <a:xfrm>
              <a:off x="9267619" y="1177696"/>
              <a:ext cx="7588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it-IT" sz="1400" dirty="0">
                  <a:latin typeface="Courier New" panose="02070309020205020404" pitchFamily="49" charset="0"/>
                  <a:cs typeface="Courier New" panose="02070309020205020404" pitchFamily="49" charset="0"/>
                </a:rPr>
                <a:t>TEM01</a:t>
              </a:r>
            </a:p>
          </p:txBody>
        </p:sp>
        <p:cxnSp>
          <p:nvCxnSpPr>
            <p:cNvPr id="21" name="Connettore 2 22">
              <a:extLst>
                <a:ext uri="{FF2B5EF4-FFF2-40B4-BE49-F238E27FC236}">
                  <a16:creationId xmlns:a16="http://schemas.microsoft.com/office/drawing/2014/main" id="{CB9930D9-684D-699E-F0A1-8D4B5B64FC68}"/>
                </a:ext>
              </a:extLst>
            </p:cNvPr>
            <p:cNvCxnSpPr>
              <a:cxnSpLocks/>
            </p:cNvCxnSpPr>
            <p:nvPr/>
          </p:nvCxnSpPr>
          <p:spPr>
            <a:xfrm>
              <a:off x="9078419" y="1623028"/>
              <a:ext cx="0" cy="83446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Parentesi graffa aperta 21">
              <a:extLst>
                <a:ext uri="{FF2B5EF4-FFF2-40B4-BE49-F238E27FC236}">
                  <a16:creationId xmlns:a16="http://schemas.microsoft.com/office/drawing/2014/main" id="{4B6DC103-71EC-23C0-5FF4-BF2F34692049}"/>
                </a:ext>
              </a:extLst>
            </p:cNvPr>
            <p:cNvSpPr/>
            <p:nvPr/>
          </p:nvSpPr>
          <p:spPr>
            <a:xfrm rot="5400000">
              <a:off x="9493166" y="1010866"/>
              <a:ext cx="307777" cy="1003093"/>
            </a:xfrm>
            <a:prstGeom prst="leftBrace">
              <a:avLst>
                <a:gd name="adj1" fmla="val 65931"/>
                <a:gd name="adj2" fmla="val 51171"/>
              </a:avLst>
            </a:prstGeom>
            <a:ln w="158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23" name="CasellaDiTesto 22">
              <a:extLst>
                <a:ext uri="{FF2B5EF4-FFF2-40B4-BE49-F238E27FC236}">
                  <a16:creationId xmlns:a16="http://schemas.microsoft.com/office/drawing/2014/main" id="{9493FCF9-6ADA-064A-AC05-44FD6828D2D4}"/>
                </a:ext>
              </a:extLst>
            </p:cNvPr>
            <p:cNvSpPr txBox="1"/>
            <p:nvPr/>
          </p:nvSpPr>
          <p:spPr>
            <a:xfrm>
              <a:off x="7349704" y="797538"/>
              <a:ext cx="310952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sz="1600" i="1" dirty="0">
                  <a:latin typeface="Cambria" panose="02040503050406030204" pitchFamily="18" charset="0"/>
                  <a:cs typeface="Courier New" panose="02070309020205020404" pitchFamily="49" charset="0"/>
                </a:rPr>
                <a:t>Input </a:t>
              </a:r>
              <a:r>
                <a:rPr lang="it-IT" sz="1600" i="1" dirty="0" err="1">
                  <a:latin typeface="Cambria" panose="02040503050406030204" pitchFamily="18" charset="0"/>
                  <a:cs typeface="Courier New" panose="02070309020205020404" pitchFamily="49" charset="0"/>
                </a:rPr>
                <a:t>beam</a:t>
              </a:r>
              <a:r>
                <a:rPr lang="it-IT" sz="1600" i="1" dirty="0">
                  <a:latin typeface="Cambria" panose="02040503050406030204" pitchFamily="18" charset="0"/>
                  <a:cs typeface="Courier New" panose="02070309020205020404" pitchFamily="49" charset="0"/>
                </a:rPr>
                <a:t>: TEM00+TEM01</a:t>
              </a:r>
              <a:endParaRPr lang="it-IT" dirty="0">
                <a:latin typeface="Cambria" panose="02040503050406030204" pitchFamily="18" charset="0"/>
              </a:endParaRPr>
            </a:p>
          </p:txBody>
        </p:sp>
        <p:pic>
          <p:nvPicPr>
            <p:cNvPr id="24" name="Immagine 23" descr="Immagine che contiene testo, schermata, cerchio, Carattere&#10;&#10;Descrizione generata automaticamente">
              <a:extLst>
                <a:ext uri="{FF2B5EF4-FFF2-40B4-BE49-F238E27FC236}">
                  <a16:creationId xmlns:a16="http://schemas.microsoft.com/office/drawing/2014/main" id="{6C90DF05-924A-49AB-FDC2-D40B855518C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r="49597" b="12552"/>
            <a:stretch>
              <a:fillRect/>
            </a:stretch>
          </p:blipFill>
          <p:spPr>
            <a:xfrm>
              <a:off x="8685345" y="2511070"/>
              <a:ext cx="786148" cy="737038"/>
            </a:xfrm>
            <a:prstGeom prst="rect">
              <a:avLst/>
            </a:prstGeom>
          </p:spPr>
        </p:pic>
        <p:pic>
          <p:nvPicPr>
            <p:cNvPr id="25" name="Immagine 24">
              <a:extLst>
                <a:ext uri="{FF2B5EF4-FFF2-40B4-BE49-F238E27FC236}">
                  <a16:creationId xmlns:a16="http://schemas.microsoft.com/office/drawing/2014/main" id="{041D2CB9-6B56-4B9F-FB96-F4537DA925A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51410" r="4294" b="20971"/>
            <a:stretch>
              <a:fillRect/>
            </a:stretch>
          </p:blipFill>
          <p:spPr>
            <a:xfrm>
              <a:off x="10289577" y="1322540"/>
              <a:ext cx="623363" cy="600977"/>
            </a:xfrm>
            <a:prstGeom prst="rect">
              <a:avLst/>
            </a:prstGeom>
          </p:spPr>
        </p:pic>
      </p:grpSp>
      <p:sp>
        <p:nvSpPr>
          <p:cNvPr id="39" name="CasellaDiTesto 38">
            <a:extLst>
              <a:ext uri="{FF2B5EF4-FFF2-40B4-BE49-F238E27FC236}">
                <a16:creationId xmlns:a16="http://schemas.microsoft.com/office/drawing/2014/main" id="{636FFAEF-7876-0802-24EB-6D4D8102195C}"/>
              </a:ext>
            </a:extLst>
          </p:cNvPr>
          <p:cNvSpPr txBox="1"/>
          <p:nvPr/>
        </p:nvSpPr>
        <p:spPr>
          <a:xfrm>
            <a:off x="6807200" y="1299815"/>
            <a:ext cx="50343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Cavity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stability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parameter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(g)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determines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the filtering capability of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HOMs</a:t>
            </a:r>
            <a:endParaRPr lang="it-IT" sz="1600" dirty="0">
              <a:latin typeface="Book Antiqua" panose="02040602050305030304" pitchFamily="18" charset="0"/>
              <a:cs typeface="Courier New"/>
            </a:endParaRPr>
          </a:p>
        </p:txBody>
      </p:sp>
      <p:cxnSp>
        <p:nvCxnSpPr>
          <p:cNvPr id="2" name="Connettore dritto 1">
            <a:extLst>
              <a:ext uri="{FF2B5EF4-FFF2-40B4-BE49-F238E27FC236}">
                <a16:creationId xmlns:a16="http://schemas.microsoft.com/office/drawing/2014/main" id="{AFDBF66C-F273-0680-8895-93B6F059E0A4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Connettore dritto 3">
            <a:extLst>
              <a:ext uri="{FF2B5EF4-FFF2-40B4-BE49-F238E27FC236}">
                <a16:creationId xmlns:a16="http://schemas.microsoft.com/office/drawing/2014/main" id="{6ACDAFEB-7727-8B8F-7D0C-85ADADBA825D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Gruppo 25">
            <a:extLst>
              <a:ext uri="{FF2B5EF4-FFF2-40B4-BE49-F238E27FC236}">
                <a16:creationId xmlns:a16="http://schemas.microsoft.com/office/drawing/2014/main" id="{2AFDDB5F-B0E9-3419-B9CD-C51B7992EA5C}"/>
              </a:ext>
            </a:extLst>
          </p:cNvPr>
          <p:cNvGrpSpPr/>
          <p:nvPr/>
        </p:nvGrpSpPr>
        <p:grpSpPr>
          <a:xfrm>
            <a:off x="465052" y="1336501"/>
            <a:ext cx="6138103" cy="2285610"/>
            <a:chOff x="465052" y="1336501"/>
            <a:chExt cx="6138103" cy="2285610"/>
          </a:xfrm>
        </p:grpSpPr>
        <p:sp>
          <p:nvSpPr>
            <p:cNvPr id="7" name="Rettangolo con angoli arrotondati 6">
              <a:extLst>
                <a:ext uri="{FF2B5EF4-FFF2-40B4-BE49-F238E27FC236}">
                  <a16:creationId xmlns:a16="http://schemas.microsoft.com/office/drawing/2014/main" id="{DFE2D4B5-43E7-271A-1862-78B1C7568424}"/>
                </a:ext>
              </a:extLst>
            </p:cNvPr>
            <p:cNvSpPr/>
            <p:nvPr/>
          </p:nvSpPr>
          <p:spPr>
            <a:xfrm>
              <a:off x="465052" y="1336501"/>
              <a:ext cx="6138103" cy="2285610"/>
            </a:xfrm>
            <a:prstGeom prst="roundRect">
              <a:avLst/>
            </a:prstGeom>
            <a:solidFill>
              <a:srgbClr val="FFC400">
                <a:alpha val="8632"/>
              </a:srgbClr>
            </a:solidFill>
            <a:ln w="22225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85750" indent="-285750">
                <a:buFont typeface="Font di sistema regolare"/>
                <a:buChar char="⚜️"/>
              </a:pPr>
              <a:r>
                <a:rPr lang="it-IT" sz="1600" dirty="0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</a:rPr>
                <a:t>Thermal </a:t>
              </a:r>
              <a:r>
                <a:rPr lang="it-IT" sz="1600" dirty="0" err="1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</a:rPr>
                <a:t>lensing</a:t>
              </a:r>
              <a:r>
                <a:rPr lang="it-IT" sz="1600" dirty="0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</a:rPr>
                <a:t> in the </a:t>
              </a:r>
              <a:r>
                <a:rPr lang="it-IT" sz="1600" dirty="0" err="1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</a:rPr>
                <a:t>ITMs</a:t>
              </a:r>
              <a:r>
                <a:rPr lang="it-IT" sz="1600" dirty="0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</a:rPr>
                <a:t> </a:t>
              </a:r>
              <a:r>
                <a:rPr lang="it-IT" sz="1600" dirty="0" err="1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</a:rPr>
                <a:t>causes</a:t>
              </a:r>
              <a:r>
                <a:rPr lang="it-IT" sz="1600" dirty="0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</a:rPr>
                <a:t>:</a:t>
              </a:r>
            </a:p>
            <a:p>
              <a:endParaRPr lang="it-IT" sz="1600" dirty="0">
                <a:solidFill>
                  <a:srgbClr val="000000"/>
                </a:solidFill>
                <a:latin typeface="Book Antiqua" panose="02040602050305030304" pitchFamily="18" charset="0"/>
                <a:cs typeface="Courier New"/>
              </a:endParaRPr>
            </a:p>
            <a:p>
              <a:pPr marL="742950" lvl="1" indent="-285750">
                <a:buClr>
                  <a:schemeClr val="accent4">
                    <a:lumMod val="50000"/>
                  </a:schemeClr>
                </a:buClr>
                <a:buFont typeface="Font di sistema regolare"/>
                <a:buChar char="✧"/>
              </a:pPr>
              <a:r>
                <a:rPr lang="it-IT" sz="1600" dirty="0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</a:rPr>
                <a:t>Mode mismatch with the FP </a:t>
              </a:r>
              <a:r>
                <a:rPr lang="it-IT" sz="1600" dirty="0" err="1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</a:rPr>
                <a:t>cavities</a:t>
              </a:r>
              <a:endParaRPr lang="it-IT" sz="1600" dirty="0">
                <a:solidFill>
                  <a:srgbClr val="000000"/>
                </a:solidFill>
                <a:latin typeface="Book Antiqua" panose="02040602050305030304" pitchFamily="18" charset="0"/>
                <a:cs typeface="Courier New"/>
              </a:endParaRPr>
            </a:p>
            <a:p>
              <a:pPr marL="742950" lvl="1" indent="-285750">
                <a:buClr>
                  <a:schemeClr val="accent4">
                    <a:lumMod val="50000"/>
                  </a:schemeClr>
                </a:buClr>
                <a:buFont typeface="Font di sistema regolare"/>
                <a:buChar char="✧"/>
              </a:pPr>
              <a:r>
                <a:rPr lang="it-IT" sz="1600" dirty="0" err="1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</a:rPr>
                <a:t>HOMs</a:t>
              </a:r>
              <a:r>
                <a:rPr lang="it-IT" sz="1600" dirty="0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</a:rPr>
                <a:t> </a:t>
              </a:r>
              <a:r>
                <a:rPr lang="it-IT" sz="1600" dirty="0" err="1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</a:rPr>
                <a:t>resonating</a:t>
              </a:r>
              <a:r>
                <a:rPr lang="it-IT" sz="1600" dirty="0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</a:rPr>
                <a:t> in the </a:t>
              </a:r>
              <a:r>
                <a:rPr lang="it-IT" sz="1600" dirty="0" err="1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</a:rPr>
                <a:t>recycling</a:t>
              </a:r>
              <a:r>
                <a:rPr lang="it-IT" sz="1600" dirty="0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</a:rPr>
                <a:t> </a:t>
              </a:r>
              <a:r>
                <a:rPr lang="it-IT" sz="1600" dirty="0" err="1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</a:rPr>
                <a:t>cavities</a:t>
              </a:r>
              <a:endParaRPr lang="it-IT" sz="1600" dirty="0">
                <a:solidFill>
                  <a:srgbClr val="000000"/>
                </a:solidFill>
                <a:latin typeface="Book Antiqua" panose="02040602050305030304" pitchFamily="18" charset="0"/>
                <a:cs typeface="Courier New"/>
              </a:endParaRPr>
            </a:p>
            <a:p>
              <a:pPr marL="742950" lvl="1" indent="-285750">
                <a:buClr>
                  <a:schemeClr val="accent4">
                    <a:lumMod val="50000"/>
                  </a:schemeClr>
                </a:buClr>
                <a:buFont typeface="Font di sistema regolare"/>
                <a:buChar char="✧"/>
              </a:pPr>
              <a:r>
                <a:rPr lang="it-IT" sz="1600" dirty="0" err="1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  <a:sym typeface="Wingdings" pitchFamily="2" charset="2"/>
                </a:rPr>
                <a:t>Sideband</a:t>
              </a:r>
              <a:r>
                <a:rPr lang="it-IT" sz="1600" dirty="0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  <a:sym typeface="Wingdings" pitchFamily="2" charset="2"/>
                </a:rPr>
                <a:t> power </a:t>
              </a:r>
              <a:r>
                <a:rPr lang="it-IT" sz="1600" dirty="0" err="1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  <a:sym typeface="Wingdings" pitchFamily="2" charset="2"/>
                </a:rPr>
                <a:t>losses</a:t>
              </a:r>
              <a:r>
                <a:rPr lang="it-IT" sz="1600" dirty="0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  <a:sym typeface="Wingdings" pitchFamily="2" charset="2"/>
                </a:rPr>
                <a:t> and </a:t>
              </a:r>
              <a:r>
                <a:rPr lang="it-IT" sz="1600" dirty="0" err="1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  <a:sym typeface="Wingdings" pitchFamily="2" charset="2"/>
                </a:rPr>
                <a:t>their</a:t>
              </a:r>
              <a:r>
                <a:rPr lang="it-IT" sz="1600" dirty="0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  <a:sym typeface="Wingdings" pitchFamily="2" charset="2"/>
                </a:rPr>
                <a:t> </a:t>
              </a:r>
              <a:r>
                <a:rPr lang="it-IT" sz="1600" dirty="0" err="1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  <a:sym typeface="Wingdings" pitchFamily="2" charset="2"/>
                </a:rPr>
                <a:t>degradation</a:t>
              </a:r>
              <a:r>
                <a:rPr lang="it-IT" sz="1600" dirty="0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  <a:sym typeface="Wingdings" pitchFamily="2" charset="2"/>
                </a:rPr>
                <a:t>  for </a:t>
              </a:r>
              <a:r>
                <a:rPr lang="it-IT" sz="1600" dirty="0" err="1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  <a:sym typeface="Wingdings" pitchFamily="2" charset="2"/>
                </a:rPr>
                <a:t>longitudinal</a:t>
              </a:r>
              <a:r>
                <a:rPr lang="it-IT" sz="1600" dirty="0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  <a:sym typeface="Wingdings" pitchFamily="2" charset="2"/>
                </a:rPr>
                <a:t>/</a:t>
              </a:r>
              <a:r>
                <a:rPr lang="it-IT" sz="1600" dirty="0" err="1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  <a:sym typeface="Wingdings" pitchFamily="2" charset="2"/>
                </a:rPr>
                <a:t>angular</a:t>
              </a:r>
              <a:r>
                <a:rPr lang="it-IT" sz="1600" dirty="0">
                  <a:solidFill>
                    <a:srgbClr val="000000"/>
                  </a:solidFill>
                  <a:latin typeface="Book Antiqua" panose="02040602050305030304" pitchFamily="18" charset="0"/>
                  <a:cs typeface="Courier New"/>
                  <a:sym typeface="Wingdings" pitchFamily="2" charset="2"/>
                </a:rPr>
                <a:t> control</a:t>
              </a:r>
            </a:p>
            <a:p>
              <a:pPr lvl="1">
                <a:buClr>
                  <a:schemeClr val="accent4">
                    <a:lumMod val="50000"/>
                  </a:schemeClr>
                </a:buClr>
              </a:pPr>
              <a:endParaRPr lang="it-IT" sz="1600" dirty="0">
                <a:solidFill>
                  <a:srgbClr val="000000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endParaRPr>
            </a:p>
            <a:p>
              <a:pPr lvl="1">
                <a:buClr>
                  <a:schemeClr val="accent4">
                    <a:lumMod val="50000"/>
                  </a:schemeClr>
                </a:buClr>
              </a:pPr>
              <a:r>
                <a:rPr lang="it-IT" sz="1600" b="1" dirty="0">
                  <a:solidFill>
                    <a:srgbClr val="C00000"/>
                  </a:solidFill>
                  <a:latin typeface="Book Antiqua" panose="02040602050305030304" pitchFamily="18" charset="0"/>
                  <a:cs typeface="Courier New"/>
                  <a:sym typeface="Wingdings" pitchFamily="2" charset="2"/>
                </a:rPr>
                <a:t> </a:t>
              </a:r>
              <a:r>
                <a:rPr lang="it-IT" sz="1600" b="1" dirty="0" err="1">
                  <a:solidFill>
                    <a:srgbClr val="C00000"/>
                  </a:solidFill>
                  <a:latin typeface="Book Antiqua" panose="02040602050305030304" pitchFamily="18" charset="0"/>
                  <a:cs typeface="Courier New"/>
                </a:rPr>
                <a:t>Reduced</a:t>
              </a:r>
              <a:r>
                <a:rPr lang="it-IT" sz="1600" b="1" dirty="0">
                  <a:solidFill>
                    <a:srgbClr val="C00000"/>
                  </a:solidFill>
                  <a:latin typeface="Book Antiqua" panose="02040602050305030304" pitchFamily="18" charset="0"/>
                  <a:cs typeface="Courier New"/>
                </a:rPr>
                <a:t> ITF duty </a:t>
              </a:r>
              <a:r>
                <a:rPr lang="it-IT" sz="1600" b="1" dirty="0" err="1">
                  <a:solidFill>
                    <a:srgbClr val="C00000"/>
                  </a:solidFill>
                  <a:latin typeface="Book Antiqua" panose="02040602050305030304" pitchFamily="18" charset="0"/>
                  <a:cs typeface="Courier New"/>
                </a:rPr>
                <a:t>cyle</a:t>
              </a:r>
              <a:endParaRPr lang="it-IT" sz="1600" b="1" dirty="0">
                <a:solidFill>
                  <a:srgbClr val="C00000"/>
                </a:solidFill>
                <a:latin typeface="Book Antiqua" panose="02040602050305030304" pitchFamily="18" charset="0"/>
                <a:cs typeface="Courier New"/>
              </a:endParaRPr>
            </a:p>
          </p:txBody>
        </p:sp>
        <p:cxnSp>
          <p:nvCxnSpPr>
            <p:cNvPr id="11" name="Connettore dritto 10">
              <a:extLst>
                <a:ext uri="{FF2B5EF4-FFF2-40B4-BE49-F238E27FC236}">
                  <a16:creationId xmlns:a16="http://schemas.microsoft.com/office/drawing/2014/main" id="{8431B3A6-9144-F365-032B-06B87842A9BD}"/>
                </a:ext>
              </a:extLst>
            </p:cNvPr>
            <p:cNvCxnSpPr>
              <a:cxnSpLocks/>
            </p:cNvCxnSpPr>
            <p:nvPr/>
          </p:nvCxnSpPr>
          <p:spPr>
            <a:xfrm>
              <a:off x="645372" y="3034066"/>
              <a:ext cx="5702300" cy="0"/>
            </a:xfrm>
            <a:prstGeom prst="line">
              <a:avLst/>
            </a:prstGeom>
            <a:ln w="12700" cmpd="sng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" name="Gruppo 26">
            <a:extLst>
              <a:ext uri="{FF2B5EF4-FFF2-40B4-BE49-F238E27FC236}">
                <a16:creationId xmlns:a16="http://schemas.microsoft.com/office/drawing/2014/main" id="{BC46B203-08FE-8C9A-AF51-42E6B95E1F62}"/>
              </a:ext>
            </a:extLst>
          </p:cNvPr>
          <p:cNvGrpSpPr/>
          <p:nvPr/>
        </p:nvGrpSpPr>
        <p:grpSpPr>
          <a:xfrm>
            <a:off x="465052" y="3937110"/>
            <a:ext cx="6138103" cy="2237875"/>
            <a:chOff x="277090" y="4118475"/>
            <a:chExt cx="6398227" cy="2237875"/>
          </a:xfrm>
        </p:grpSpPr>
        <p:sp>
          <p:nvSpPr>
            <p:cNvPr id="14" name="Rettangolo con angoli arrotondati 13">
              <a:extLst>
                <a:ext uri="{FF2B5EF4-FFF2-40B4-BE49-F238E27FC236}">
                  <a16:creationId xmlns:a16="http://schemas.microsoft.com/office/drawing/2014/main" id="{D3101724-D283-0021-8468-A8048ECDE75F}"/>
                </a:ext>
              </a:extLst>
            </p:cNvPr>
            <p:cNvSpPr/>
            <p:nvPr/>
          </p:nvSpPr>
          <p:spPr>
            <a:xfrm>
              <a:off x="277090" y="4118475"/>
              <a:ext cx="6398227" cy="2237875"/>
            </a:xfrm>
            <a:prstGeom prst="roundRect">
              <a:avLst/>
            </a:prstGeom>
            <a:solidFill>
              <a:srgbClr val="FFC400">
                <a:alpha val="8632"/>
              </a:srgbClr>
            </a:solidFill>
            <a:ln w="22225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85750" indent="-285750">
                <a:buClr>
                  <a:schemeClr val="accent4">
                    <a:lumMod val="50000"/>
                  </a:schemeClr>
                </a:buClr>
                <a:buFont typeface="Font di sistema regolare"/>
                <a:buChar char="⚜️"/>
              </a:pPr>
              <a:r>
                <a:rPr lang="it-IT" sz="1600" dirty="0" err="1">
                  <a:solidFill>
                    <a:schemeClr val="tx1"/>
                  </a:solidFill>
                  <a:latin typeface="Book Antiqua" panose="02040602050305030304" pitchFamily="18" charset="0"/>
                </a:rPr>
                <a:t>Thermo-elastic</a:t>
              </a:r>
              <a:r>
                <a:rPr lang="it-IT" sz="16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 </a:t>
              </a:r>
              <a:r>
                <a:rPr lang="it-IT" sz="1600" dirty="0" err="1">
                  <a:solidFill>
                    <a:schemeClr val="tx1"/>
                  </a:solidFill>
                  <a:latin typeface="Book Antiqua" panose="02040602050305030304" pitchFamily="18" charset="0"/>
                </a:rPr>
                <a:t>deformation</a:t>
              </a:r>
              <a:r>
                <a:rPr lang="it-IT" sz="16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 of the HR-</a:t>
              </a:r>
              <a:r>
                <a:rPr lang="it-IT" sz="1600" dirty="0" err="1">
                  <a:solidFill>
                    <a:schemeClr val="tx1"/>
                  </a:solidFill>
                  <a:latin typeface="Book Antiqua" panose="02040602050305030304" pitchFamily="18" charset="0"/>
                </a:rPr>
                <a:t>surfaces</a:t>
              </a:r>
              <a:r>
                <a:rPr lang="it-IT" sz="16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 in </a:t>
              </a:r>
              <a:r>
                <a:rPr lang="it-IT" sz="1600" dirty="0" err="1">
                  <a:solidFill>
                    <a:schemeClr val="tx1"/>
                  </a:solidFill>
                  <a:latin typeface="Book Antiqua" panose="02040602050305030304" pitchFamily="18" charset="0"/>
                </a:rPr>
                <a:t>all</a:t>
              </a:r>
              <a:r>
                <a:rPr lang="it-IT" sz="16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 FP </a:t>
              </a:r>
              <a:r>
                <a:rPr lang="it-IT" sz="1600" dirty="0" err="1">
                  <a:solidFill>
                    <a:schemeClr val="tx1"/>
                  </a:solidFill>
                  <a:latin typeface="Book Antiqua" panose="02040602050305030304" pitchFamily="18" charset="0"/>
                </a:rPr>
                <a:t>mirrors</a:t>
              </a:r>
              <a:r>
                <a:rPr lang="it-IT" sz="16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:</a:t>
              </a:r>
            </a:p>
            <a:p>
              <a:pPr marL="285750" indent="-285750">
                <a:buClr>
                  <a:schemeClr val="accent4">
                    <a:lumMod val="50000"/>
                  </a:schemeClr>
                </a:buClr>
                <a:buFont typeface="Font di sistema regolare"/>
                <a:buChar char="⚜️"/>
              </a:pPr>
              <a:endParaRPr lang="it-IT" sz="1600" dirty="0">
                <a:solidFill>
                  <a:schemeClr val="tx1"/>
                </a:solidFill>
                <a:latin typeface="Book Antiqua" panose="02040602050305030304" pitchFamily="18" charset="0"/>
              </a:endParaRPr>
            </a:p>
            <a:p>
              <a:pPr marL="742950" lvl="1" indent="-285750">
                <a:buClr>
                  <a:schemeClr val="accent4">
                    <a:lumMod val="50000"/>
                  </a:schemeClr>
                </a:buClr>
                <a:buFont typeface="Font di sistema regolare"/>
                <a:buChar char="✧"/>
              </a:pPr>
              <a:r>
                <a:rPr lang="it-IT" sz="1600" dirty="0" err="1">
                  <a:solidFill>
                    <a:schemeClr val="tx1"/>
                  </a:solidFill>
                  <a:latin typeface="Book Antiqua" panose="02040602050305030304" pitchFamily="18" charset="0"/>
                </a:rPr>
                <a:t>HOMs</a:t>
              </a:r>
              <a:r>
                <a:rPr lang="it-IT" sz="16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 </a:t>
              </a:r>
              <a:r>
                <a:rPr lang="it-IT" sz="1600" dirty="0" err="1">
                  <a:solidFill>
                    <a:schemeClr val="tx1"/>
                  </a:solidFill>
                  <a:latin typeface="Book Antiqua" panose="02040602050305030304" pitchFamily="18" charset="0"/>
                </a:rPr>
                <a:t>resonating</a:t>
              </a:r>
              <a:r>
                <a:rPr lang="it-IT" sz="16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 in the FP </a:t>
              </a:r>
              <a:r>
                <a:rPr lang="it-IT" sz="1600" dirty="0" err="1">
                  <a:solidFill>
                    <a:schemeClr val="tx1"/>
                  </a:solidFill>
                  <a:latin typeface="Book Antiqua" panose="02040602050305030304" pitchFamily="18" charset="0"/>
                </a:rPr>
                <a:t>cavities</a:t>
              </a:r>
              <a:endParaRPr lang="it-IT" sz="1600" dirty="0">
                <a:solidFill>
                  <a:schemeClr val="tx1"/>
                </a:solidFill>
                <a:latin typeface="Book Antiqua" panose="02040602050305030304" pitchFamily="18" charset="0"/>
              </a:endParaRPr>
            </a:p>
            <a:p>
              <a:pPr marL="742950" lvl="1" indent="-285750">
                <a:buClr>
                  <a:schemeClr val="accent4">
                    <a:lumMod val="50000"/>
                  </a:schemeClr>
                </a:buClr>
                <a:buFont typeface="Font di sistema regolare"/>
                <a:buChar char="✧"/>
              </a:pPr>
              <a:r>
                <a:rPr lang="it-IT" sz="16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 </a:t>
              </a:r>
              <a:r>
                <a:rPr lang="it-IT" sz="1600" dirty="0" err="1">
                  <a:solidFill>
                    <a:schemeClr val="tx1"/>
                  </a:solidFill>
                  <a:latin typeface="Book Antiqua" panose="02040602050305030304" pitchFamily="18" charset="0"/>
                </a:rPr>
                <a:t>Decrease</a:t>
              </a:r>
              <a:r>
                <a:rPr lang="it-IT" sz="16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 of power </a:t>
              </a:r>
              <a:r>
                <a:rPr lang="it-IT" sz="1600" dirty="0" err="1">
                  <a:solidFill>
                    <a:schemeClr val="tx1"/>
                  </a:solidFill>
                  <a:latin typeface="Book Antiqua" panose="02040602050305030304" pitchFamily="18" charset="0"/>
                </a:rPr>
                <a:t>circulating</a:t>
              </a:r>
              <a:r>
                <a:rPr lang="it-IT" sz="16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 in the FP-</a:t>
              </a:r>
              <a:r>
                <a:rPr lang="it-IT" sz="1600" dirty="0" err="1">
                  <a:solidFill>
                    <a:schemeClr val="tx1"/>
                  </a:solidFill>
                  <a:latin typeface="Book Antiqua" panose="02040602050305030304" pitchFamily="18" charset="0"/>
                </a:rPr>
                <a:t>cavities</a:t>
              </a:r>
              <a:r>
                <a:rPr lang="it-IT" sz="16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 </a:t>
              </a:r>
            </a:p>
            <a:p>
              <a:pPr marL="742950" lvl="1" indent="-285750">
                <a:buClr>
                  <a:schemeClr val="accent4">
                    <a:lumMod val="50000"/>
                  </a:schemeClr>
                </a:buClr>
                <a:buFont typeface="Font di sistema regolare"/>
                <a:buChar char="✧"/>
              </a:pPr>
              <a:r>
                <a:rPr lang="it-IT" sz="16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 </a:t>
              </a:r>
              <a:r>
                <a:rPr lang="it-IT" sz="1600" dirty="0" err="1">
                  <a:solidFill>
                    <a:schemeClr val="tx1"/>
                  </a:solidFill>
                  <a:latin typeface="Book Antiqua" panose="02040602050305030304" pitchFamily="18" charset="0"/>
                </a:rPr>
                <a:t>Increase</a:t>
              </a:r>
              <a:r>
                <a:rPr lang="it-IT" sz="16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 of shot </a:t>
              </a:r>
              <a:r>
                <a:rPr lang="it-IT" sz="1600" dirty="0" err="1">
                  <a:solidFill>
                    <a:schemeClr val="tx1"/>
                  </a:solidFill>
                  <a:latin typeface="Book Antiqua" panose="02040602050305030304" pitchFamily="18" charset="0"/>
                </a:rPr>
                <a:t>noise</a:t>
              </a:r>
              <a:endParaRPr lang="it-IT" sz="1600" dirty="0">
                <a:solidFill>
                  <a:schemeClr val="tx1"/>
                </a:solidFill>
                <a:latin typeface="Book Antiqua" panose="02040602050305030304" pitchFamily="18" charset="0"/>
              </a:endParaRPr>
            </a:p>
            <a:p>
              <a:pPr>
                <a:buClr>
                  <a:schemeClr val="accent4">
                    <a:lumMod val="50000"/>
                  </a:schemeClr>
                </a:buClr>
              </a:pPr>
              <a:r>
                <a:rPr lang="it-IT" sz="16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 </a:t>
              </a:r>
            </a:p>
            <a:p>
              <a:pPr lvl="1">
                <a:buClr>
                  <a:schemeClr val="accent4">
                    <a:lumMod val="50000"/>
                  </a:schemeClr>
                </a:buClr>
              </a:pPr>
              <a:r>
                <a:rPr lang="it-IT" sz="16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 </a:t>
              </a:r>
              <a:r>
                <a:rPr lang="it-IT" sz="1600" b="1" dirty="0">
                  <a:solidFill>
                    <a:srgbClr val="C00000"/>
                  </a:solidFill>
                  <a:latin typeface="Book Antiqua" panose="02040602050305030304" pitchFamily="18" charset="0"/>
                  <a:cs typeface="Courier New"/>
                  <a:sym typeface="Wingdings" pitchFamily="2" charset="2"/>
                </a:rPr>
                <a:t> </a:t>
              </a:r>
              <a:r>
                <a:rPr lang="it-IT" sz="1600" b="1" dirty="0">
                  <a:solidFill>
                    <a:srgbClr val="C00000"/>
                  </a:solidFill>
                  <a:latin typeface="Book Antiqua" panose="02040602050305030304" pitchFamily="18" charset="0"/>
                  <a:cs typeface="Courier New"/>
                </a:rPr>
                <a:t>Sensitivity </a:t>
              </a:r>
              <a:r>
                <a:rPr lang="it-IT" sz="1600" b="1" dirty="0" err="1">
                  <a:solidFill>
                    <a:srgbClr val="C00000"/>
                  </a:solidFill>
                  <a:latin typeface="Book Antiqua" panose="02040602050305030304" pitchFamily="18" charset="0"/>
                  <a:cs typeface="Courier New"/>
                </a:rPr>
                <a:t>degradation</a:t>
              </a:r>
              <a:r>
                <a:rPr lang="it-IT" sz="1600" b="1" dirty="0">
                  <a:solidFill>
                    <a:srgbClr val="C00000"/>
                  </a:solidFill>
                  <a:latin typeface="Book Antiqua" panose="02040602050305030304" pitchFamily="18" charset="0"/>
                  <a:cs typeface="Courier New"/>
                </a:rPr>
                <a:t> </a:t>
              </a:r>
              <a:r>
                <a:rPr lang="it-IT" sz="1600" b="1" dirty="0" err="1">
                  <a:solidFill>
                    <a:srgbClr val="C00000"/>
                  </a:solidFill>
                  <a:latin typeface="Book Antiqua" panose="02040602050305030304" pitchFamily="18" charset="0"/>
                  <a:cs typeface="Courier New"/>
                </a:rPr>
                <a:t>at</a:t>
              </a:r>
              <a:r>
                <a:rPr lang="it-IT" sz="1600" b="1" dirty="0">
                  <a:solidFill>
                    <a:srgbClr val="C00000"/>
                  </a:solidFill>
                  <a:latin typeface="Book Antiqua" panose="02040602050305030304" pitchFamily="18" charset="0"/>
                  <a:cs typeface="Courier New"/>
                </a:rPr>
                <a:t> high frequency </a:t>
              </a:r>
            </a:p>
          </p:txBody>
        </p:sp>
        <p:cxnSp>
          <p:nvCxnSpPr>
            <p:cNvPr id="18" name="Connettore dritto 17">
              <a:extLst>
                <a:ext uri="{FF2B5EF4-FFF2-40B4-BE49-F238E27FC236}">
                  <a16:creationId xmlns:a16="http://schemas.microsoft.com/office/drawing/2014/main" id="{53EDC37A-4345-1C1A-BFD3-FDE3EB6BE5A2}"/>
                </a:ext>
              </a:extLst>
            </p:cNvPr>
            <p:cNvCxnSpPr>
              <a:cxnSpLocks/>
            </p:cNvCxnSpPr>
            <p:nvPr/>
          </p:nvCxnSpPr>
          <p:spPr>
            <a:xfrm>
              <a:off x="465052" y="5859985"/>
              <a:ext cx="5702300" cy="0"/>
            </a:xfrm>
            <a:prstGeom prst="line">
              <a:avLst/>
            </a:prstGeom>
            <a:ln w="12700" cmpd="sng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303450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ttangolo 14">
            <a:extLst>
              <a:ext uri="{FF2B5EF4-FFF2-40B4-BE49-F238E27FC236}">
                <a16:creationId xmlns:a16="http://schemas.microsoft.com/office/drawing/2014/main" id="{715A7469-4572-2583-031E-4701CA9A57E4}"/>
              </a:ext>
            </a:extLst>
          </p:cNvPr>
          <p:cNvSpPr/>
          <p:nvPr/>
        </p:nvSpPr>
        <p:spPr>
          <a:xfrm>
            <a:off x="7469230" y="1196674"/>
            <a:ext cx="4372309" cy="443118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7" name="Segnaposto piè di pagina 1">
            <a:extLst>
              <a:ext uri="{FF2B5EF4-FFF2-40B4-BE49-F238E27FC236}">
                <a16:creationId xmlns:a16="http://schemas.microsoft.com/office/drawing/2014/main" id="{6C92E786-C9E8-5151-66F5-0E3B76CA0E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13333" y="6494844"/>
            <a:ext cx="4114800" cy="365125"/>
          </a:xfrm>
        </p:spPr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403A4C16-92FF-F045-BC2F-077C15936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E0650-F6DD-DF4A-9A2D-51956FD3EC8B}" type="slidenum">
              <a:rPr lang="it-IT" smtClean="0"/>
              <a:pPr/>
              <a:t>10</a:t>
            </a:fld>
            <a:endParaRPr lang="it-IT"/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14332C9A-3EEA-C247-8BFD-BE82D9736B8F}"/>
              </a:ext>
            </a:extLst>
          </p:cNvPr>
          <p:cNvSpPr/>
          <p:nvPr/>
        </p:nvSpPr>
        <p:spPr>
          <a:xfrm>
            <a:off x="379702" y="4148369"/>
            <a:ext cx="641559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it-IT" dirty="0">
              <a:solidFill>
                <a:srgbClr val="2C19FF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endParaRPr lang="it-IT" dirty="0">
              <a:solidFill>
                <a:srgbClr val="2C19FF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3" name="Titolo 2">
            <a:extLst>
              <a:ext uri="{FF2B5EF4-FFF2-40B4-BE49-F238E27FC236}">
                <a16:creationId xmlns:a16="http://schemas.microsoft.com/office/drawing/2014/main" id="{87AE72C2-9960-46B8-35B0-6E85F256AA82}"/>
              </a:ext>
            </a:extLst>
          </p:cNvPr>
          <p:cNvSpPr txBox="1">
            <a:spLocks/>
          </p:cNvSpPr>
          <p:nvPr/>
        </p:nvSpPr>
        <p:spPr>
          <a:xfrm>
            <a:off x="347921" y="-81591"/>
            <a:ext cx="1137648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800" dirty="0"/>
              <a:t>⚜️</a:t>
            </a:r>
            <a:r>
              <a:rPr lang="it-IT" sz="3600" dirty="0"/>
              <a:t> </a:t>
            </a:r>
            <a:r>
              <a:rPr lang="it-IT" sz="3400" dirty="0">
                <a:latin typeface="Cinzel" pitchFamily="2" charset="77"/>
                <a:cs typeface="Courier New" panose="02070309020205020404" pitchFamily="49" charset="0"/>
              </a:rPr>
              <a:t>Advanced virgo case</a:t>
            </a:r>
            <a:endParaRPr lang="en-US" sz="3400" dirty="0">
              <a:latin typeface="Cinzel" pitchFamily="2" charset="77"/>
              <a:cs typeface="Courier New" panose="02070309020205020404" pitchFamily="49" charset="0"/>
            </a:endParaRPr>
          </a:p>
        </p:txBody>
      </p:sp>
      <p:sp>
        <p:nvSpPr>
          <p:cNvPr id="24" name="CasellaDiTesto 23">
            <a:extLst>
              <a:ext uri="{FF2B5EF4-FFF2-40B4-BE49-F238E27FC236}">
                <a16:creationId xmlns:a16="http://schemas.microsoft.com/office/drawing/2014/main" id="{6552F998-40CE-F49C-C0B4-C02764E958BD}"/>
              </a:ext>
            </a:extLst>
          </p:cNvPr>
          <p:cNvSpPr txBox="1"/>
          <p:nvPr/>
        </p:nvSpPr>
        <p:spPr>
          <a:xfrm>
            <a:off x="421290" y="1292828"/>
            <a:ext cx="5533735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Optical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configuration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:</a:t>
            </a:r>
          </a:p>
          <a:p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742950" lvl="1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Fabry-Perot arm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cavities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are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stable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br>
              <a:rPr lang="it-IT" sz="1600" dirty="0">
                <a:latin typeface="Book Antiqua" panose="02040602050305030304" pitchFamily="18" charset="0"/>
                <a:cs typeface="Courier New"/>
              </a:rPr>
            </a:br>
            <a:r>
              <a:rPr lang="it-IT" sz="1600" dirty="0">
                <a:latin typeface="Book Antiqua" panose="02040602050305030304" pitchFamily="18" charset="0"/>
                <a:cs typeface="Courier New"/>
              </a:rPr>
              <a:t>(g~0.8707)</a:t>
            </a: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742950" lvl="1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PRC and SRC are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marginally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stable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 </a:t>
            </a:r>
            <a:br>
              <a:rPr lang="it-IT" sz="1600" dirty="0">
                <a:latin typeface="Book Antiqua" panose="02040602050305030304" pitchFamily="18" charset="0"/>
                <a:cs typeface="Courier New"/>
              </a:rPr>
            </a:br>
            <a:r>
              <a:rPr lang="it-IT" sz="1600" dirty="0">
                <a:latin typeface="Book Antiqua" panose="02040602050305030304" pitchFamily="18" charset="0"/>
                <a:cs typeface="Courier New"/>
              </a:rPr>
              <a:t>(g~0.9999885,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very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close to 1)</a:t>
            </a:r>
          </a:p>
        </p:txBody>
      </p:sp>
      <p:sp>
        <p:nvSpPr>
          <p:cNvPr id="25" name="CasellaDiTesto 24">
            <a:extLst>
              <a:ext uri="{FF2B5EF4-FFF2-40B4-BE49-F238E27FC236}">
                <a16:creationId xmlns:a16="http://schemas.microsoft.com/office/drawing/2014/main" id="{8AD77E96-9E70-36BF-262F-D2C93A71179F}"/>
              </a:ext>
            </a:extLst>
          </p:cNvPr>
          <p:cNvSpPr txBox="1"/>
          <p:nvPr/>
        </p:nvSpPr>
        <p:spPr>
          <a:xfrm>
            <a:off x="421290" y="3166174"/>
            <a:ext cx="6548461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PRC and SRC are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extremely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sensitive to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deviations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from the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nominal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optical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configuration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: </a:t>
            </a:r>
          </a:p>
          <a:p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1200150" lvl="2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Cold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defects</a:t>
            </a:r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1200150" lvl="2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Thermal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effects</a:t>
            </a:r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lvl="1">
              <a:buClr>
                <a:schemeClr val="accent4">
                  <a:lumMod val="50000"/>
                </a:schemeClr>
              </a:buClr>
            </a:pPr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742950" lvl="1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Even small HOM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excitations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can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resonate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inside the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recyling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cavities</a:t>
            </a:r>
            <a:endParaRPr lang="it-IT" sz="1600" dirty="0">
              <a:latin typeface="Book Antiqua" panose="02040602050305030304" pitchFamily="18" charset="0"/>
              <a:cs typeface="Courier New"/>
            </a:endParaRP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4E47FEB7-5F2E-37B3-42EA-DFD373857C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9608" y="2110961"/>
            <a:ext cx="4114800" cy="3382460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F0515D2D-3B45-12AB-772E-B253F968DC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3700" y="1214754"/>
            <a:ext cx="1766141" cy="1829542"/>
          </a:xfrm>
          <a:prstGeom prst="rect">
            <a:avLst/>
          </a:prstGeom>
        </p:spPr>
      </p:pic>
      <p:sp>
        <p:nvSpPr>
          <p:cNvPr id="11" name="Rettangolo 10">
            <a:extLst>
              <a:ext uri="{FF2B5EF4-FFF2-40B4-BE49-F238E27FC236}">
                <a16:creationId xmlns:a16="http://schemas.microsoft.com/office/drawing/2014/main" id="{C59EE1FC-FDF7-6305-2164-E04CBF38E54B}"/>
              </a:ext>
            </a:extLst>
          </p:cNvPr>
          <p:cNvSpPr/>
          <p:nvPr/>
        </p:nvSpPr>
        <p:spPr>
          <a:xfrm>
            <a:off x="7486195" y="1263299"/>
            <a:ext cx="433837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400" i="1" dirty="0" err="1">
                <a:latin typeface="Cambria" panose="02040503050406030204" pitchFamily="18" charset="0"/>
              </a:rPr>
              <a:t>Sideband</a:t>
            </a:r>
            <a:r>
              <a:rPr lang="it-IT" sz="1400" i="1" dirty="0">
                <a:latin typeface="Cambria" panose="02040503050406030204" pitchFamily="18" charset="0"/>
              </a:rPr>
              <a:t> power </a:t>
            </a:r>
            <a:r>
              <a:rPr lang="it-IT" sz="1400" i="1" dirty="0" err="1">
                <a:latin typeface="Cambria" panose="02040503050406030204" pitchFamily="18" charset="0"/>
              </a:rPr>
              <a:t>evolution</a:t>
            </a:r>
            <a:r>
              <a:rPr lang="it-IT" sz="1400" i="1" dirty="0">
                <a:latin typeface="Cambria" panose="02040503050406030204" pitchFamily="18" charset="0"/>
              </a:rPr>
              <a:t> </a:t>
            </a:r>
            <a:r>
              <a:rPr lang="it-IT" sz="1400" i="1" dirty="0" err="1">
                <a:latin typeface="Cambria" panose="02040503050406030204" pitchFamily="18" charset="0"/>
              </a:rPr>
              <a:t>at</a:t>
            </a:r>
            <a:r>
              <a:rPr lang="it-IT" sz="1400" i="1" dirty="0">
                <a:latin typeface="Cambria" panose="02040503050406030204" pitchFamily="18" charset="0"/>
              </a:rPr>
              <a:t> the </a:t>
            </a:r>
            <a:r>
              <a:rPr lang="it-IT" sz="1400" i="1" dirty="0" err="1">
                <a:latin typeface="Cambria" panose="02040503050406030204" pitchFamily="18" charset="0"/>
              </a:rPr>
              <a:t>interferometer</a:t>
            </a:r>
            <a:r>
              <a:rPr lang="it-IT" sz="1400" i="1" dirty="0">
                <a:latin typeface="Cambria" panose="02040503050406030204" pitchFamily="18" charset="0"/>
              </a:rPr>
              <a:t> </a:t>
            </a:r>
            <a:r>
              <a:rPr lang="it-IT" sz="1400" i="1" dirty="0" err="1">
                <a:latin typeface="Cambria" panose="02040503050406030204" pitchFamily="18" charset="0"/>
              </a:rPr>
              <a:t>bright</a:t>
            </a:r>
            <a:r>
              <a:rPr lang="it-IT" sz="1400" i="1" dirty="0">
                <a:latin typeface="Cambria" panose="02040503050406030204" pitchFamily="18" charset="0"/>
              </a:rPr>
              <a:t> port after </a:t>
            </a:r>
            <a:r>
              <a:rPr lang="it-IT" sz="1400" i="1" dirty="0" err="1">
                <a:latin typeface="Cambria" panose="02040503050406030204" pitchFamily="18" charset="0"/>
              </a:rPr>
              <a:t>reaching</a:t>
            </a:r>
            <a:r>
              <a:rPr lang="it-IT" sz="1400" i="1" dirty="0">
                <a:latin typeface="Cambria" panose="02040503050406030204" pitchFamily="18" charset="0"/>
              </a:rPr>
              <a:t> the </a:t>
            </a:r>
            <a:r>
              <a:rPr lang="it-IT" sz="1400" i="1" dirty="0" err="1">
                <a:latin typeface="Cambria" panose="02040503050406030204" pitchFamily="18" charset="0"/>
              </a:rPr>
              <a:t>final</a:t>
            </a:r>
            <a:r>
              <a:rPr lang="it-IT" sz="1400" i="1" dirty="0">
                <a:latin typeface="Cambria" panose="02040503050406030204" pitchFamily="18" charset="0"/>
              </a:rPr>
              <a:t> working point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FA931538-DD46-4720-5946-240D1362145E}"/>
              </a:ext>
            </a:extLst>
          </p:cNvPr>
          <p:cNvSpPr txBox="1"/>
          <p:nvPr/>
        </p:nvSpPr>
        <p:spPr>
          <a:xfrm>
            <a:off x="869775" y="5228277"/>
            <a:ext cx="633359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After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reaching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the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final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working point,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thermal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effects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arising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in the input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mirrors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degrade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the RF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sidebands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circulating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in the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recycling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cavities</a:t>
            </a:r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r>
              <a:rPr lang="it-IT" sz="1600" dirty="0">
                <a:solidFill>
                  <a:srgbClr val="C00000"/>
                </a:solidFill>
                <a:latin typeface="Book Antiqua" panose="02040602050305030304" pitchFamily="18" charset="0"/>
                <a:cs typeface="Courier New"/>
              </a:rPr>
              <a:t>      </a:t>
            </a:r>
            <a:r>
              <a:rPr lang="it-IT" sz="1600" dirty="0">
                <a:solidFill>
                  <a:srgbClr val="C00000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 Loss of the </a:t>
            </a:r>
            <a:r>
              <a:rPr lang="it-IT" sz="1600" dirty="0" err="1">
                <a:solidFill>
                  <a:srgbClr val="C00000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interferometer</a:t>
            </a:r>
            <a:r>
              <a:rPr lang="it-IT" sz="1600" dirty="0">
                <a:solidFill>
                  <a:srgbClr val="C00000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 working point after ~20-30 minutes</a:t>
            </a:r>
          </a:p>
          <a:p>
            <a:endParaRPr lang="it-IT" sz="1600" dirty="0">
              <a:latin typeface="Book Antiqua" panose="02040602050305030304" pitchFamily="18" charset="0"/>
              <a:cs typeface="Courier New"/>
            </a:endParaRPr>
          </a:p>
        </p:txBody>
      </p:sp>
      <p:cxnSp>
        <p:nvCxnSpPr>
          <p:cNvPr id="2" name="Connettore dritto 1">
            <a:extLst>
              <a:ext uri="{FF2B5EF4-FFF2-40B4-BE49-F238E27FC236}">
                <a16:creationId xmlns:a16="http://schemas.microsoft.com/office/drawing/2014/main" id="{703785D2-42DA-A7B4-A175-C18EE30BBF17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Connettore dritto 2">
            <a:extLst>
              <a:ext uri="{FF2B5EF4-FFF2-40B4-BE49-F238E27FC236}">
                <a16:creationId xmlns:a16="http://schemas.microsoft.com/office/drawing/2014/main" id="{E1705BF1-9DC7-8BF1-A002-C213A1817675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00847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407FE1-5BF0-E541-5300-FA5704A7C8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ttangolo con angoli arrotondati 29">
            <a:extLst>
              <a:ext uri="{FF2B5EF4-FFF2-40B4-BE49-F238E27FC236}">
                <a16:creationId xmlns:a16="http://schemas.microsoft.com/office/drawing/2014/main" id="{0D404B07-7ED4-5C0D-031C-C38E82A352DC}"/>
              </a:ext>
            </a:extLst>
          </p:cNvPr>
          <p:cNvSpPr/>
          <p:nvPr/>
        </p:nvSpPr>
        <p:spPr>
          <a:xfrm>
            <a:off x="7116618" y="3112917"/>
            <a:ext cx="4775847" cy="3337929"/>
          </a:xfrm>
          <a:prstGeom prst="roundRect">
            <a:avLst/>
          </a:prstGeom>
          <a:solidFill>
            <a:srgbClr val="C5D3FF">
              <a:alpha val="8632"/>
            </a:srgbClr>
          </a:solidFill>
          <a:ln w="222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Clr>
                <a:schemeClr val="accent4">
                  <a:lumMod val="50000"/>
                </a:schemeClr>
              </a:buClr>
            </a:pPr>
            <a:endParaRPr lang="it-IT" sz="1400" dirty="0">
              <a:solidFill>
                <a:schemeClr val="tx1"/>
              </a:solidFill>
              <a:latin typeface="Book Antiqua" panose="02040602050305030304" pitchFamily="18" charset="0"/>
            </a:endParaRPr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542CEE26-578A-5AB1-AB36-3E6BB81F23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01EEC0C0-6ADE-0713-A75B-8F329B3266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11</a:t>
            </a:fld>
            <a:endParaRPr lang="it-IT" dirty="0"/>
          </a:p>
        </p:txBody>
      </p:sp>
      <p:sp>
        <p:nvSpPr>
          <p:cNvPr id="6" name="Titolo 2">
            <a:extLst>
              <a:ext uri="{FF2B5EF4-FFF2-40B4-BE49-F238E27FC236}">
                <a16:creationId xmlns:a16="http://schemas.microsoft.com/office/drawing/2014/main" id="{C6FD5D93-09DB-8427-5DF5-41FF394A990E}"/>
              </a:ext>
            </a:extLst>
          </p:cNvPr>
          <p:cNvSpPr txBox="1">
            <a:spLocks/>
          </p:cNvSpPr>
          <p:nvPr/>
        </p:nvSpPr>
        <p:spPr>
          <a:xfrm>
            <a:off x="347921" y="-60325"/>
            <a:ext cx="1137648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400" dirty="0">
                <a:latin typeface="Cinzel" pitchFamily="2" charset="77"/>
              </a:rPr>
              <a:t>⚜️ </a:t>
            </a:r>
            <a:r>
              <a:rPr lang="it-IT" sz="3400" dirty="0" err="1">
                <a:latin typeface="Cinzel" pitchFamily="2" charset="77"/>
              </a:rPr>
              <a:t>Interferometer</a:t>
            </a:r>
            <a:r>
              <a:rPr lang="it-IT" sz="3400" dirty="0">
                <a:latin typeface="Cinzel" pitchFamily="2" charset="77"/>
              </a:rPr>
              <a:t> </a:t>
            </a:r>
            <a:r>
              <a:rPr lang="it-IT" sz="3400" dirty="0" err="1">
                <a:latin typeface="Cinzel" pitchFamily="2" charset="77"/>
              </a:rPr>
              <a:t>simulation</a:t>
            </a:r>
            <a:r>
              <a:rPr lang="it-IT" sz="3400" dirty="0">
                <a:latin typeface="Cinzel" pitchFamily="2" charset="77"/>
              </a:rPr>
              <a:t> tool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FFF25632-A6E7-B54E-E6AC-D12AEF707CC1}"/>
              </a:ext>
            </a:extLst>
          </p:cNvPr>
          <p:cNvSpPr txBox="1"/>
          <p:nvPr/>
        </p:nvSpPr>
        <p:spPr>
          <a:xfrm rot="17755365">
            <a:off x="8576954" y="5145034"/>
            <a:ext cx="837929" cy="318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it-IT" sz="1200" dirty="0">
              <a:solidFill>
                <a:srgbClr val="FFFF00"/>
              </a:solidFill>
            </a:endParaRPr>
          </a:p>
        </p:txBody>
      </p:sp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057353E8-E64B-7655-3506-8464F4DD507C}"/>
              </a:ext>
            </a:extLst>
          </p:cNvPr>
          <p:cNvSpPr txBox="1"/>
          <p:nvPr/>
        </p:nvSpPr>
        <p:spPr>
          <a:xfrm>
            <a:off x="421291" y="1292828"/>
            <a:ext cx="1166910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</a:rPr>
              <a:t>Full </a:t>
            </a:r>
            <a:r>
              <a:rPr lang="it-IT" sz="1600" dirty="0" err="1">
                <a:latin typeface="Book Antiqua" panose="02040602050305030304" pitchFamily="18" charset="0"/>
              </a:rPr>
              <a:t>interferometer</a:t>
            </a:r>
            <a:r>
              <a:rPr lang="it-IT" sz="1600" dirty="0">
                <a:latin typeface="Book Antiqua" panose="02040602050305030304" pitchFamily="18" charset="0"/>
              </a:rPr>
              <a:t> optical </a:t>
            </a:r>
            <a:r>
              <a:rPr lang="it-IT" sz="1600" dirty="0" err="1">
                <a:latin typeface="Book Antiqua" panose="02040602050305030304" pitchFamily="18" charset="0"/>
              </a:rPr>
              <a:t>simulations</a:t>
            </a:r>
            <a:r>
              <a:rPr lang="it-IT" sz="1600" dirty="0">
                <a:latin typeface="Book Antiqua" panose="02040602050305030304" pitchFamily="18" charset="0"/>
              </a:rPr>
              <a:t> are </a:t>
            </a:r>
            <a:r>
              <a:rPr lang="it-IT" sz="1600" dirty="0" err="1">
                <a:latin typeface="Book Antiqua" panose="02040602050305030304" pitchFamily="18" charset="0"/>
              </a:rPr>
              <a:t>essential</a:t>
            </a:r>
            <a:r>
              <a:rPr lang="it-IT" sz="1600" dirty="0">
                <a:latin typeface="Book Antiqua" panose="02040602050305030304" pitchFamily="18" charset="0"/>
              </a:rPr>
              <a:t> to </a:t>
            </a:r>
            <a:r>
              <a:rPr lang="it-IT" sz="1600" dirty="0" err="1">
                <a:latin typeface="Book Antiqua" panose="02040602050305030304" pitchFamily="18" charset="0"/>
              </a:rPr>
              <a:t>identify</a:t>
            </a:r>
            <a:r>
              <a:rPr lang="it-IT" sz="1600" dirty="0">
                <a:latin typeface="Book Antiqua" panose="02040602050305030304" pitchFamily="18" charset="0"/>
              </a:rPr>
              <a:t> the </a:t>
            </a:r>
            <a:r>
              <a:rPr lang="it-IT" sz="1600" dirty="0" err="1">
                <a:latin typeface="Book Antiqua" panose="02040602050305030304" pitchFamily="18" charset="0"/>
              </a:rPr>
              <a:t>requirements</a:t>
            </a:r>
            <a:r>
              <a:rPr lang="it-IT" sz="1600" dirty="0">
                <a:latin typeface="Book Antiqua" panose="02040602050305030304" pitchFamily="18" charset="0"/>
              </a:rPr>
              <a:t> for the </a:t>
            </a:r>
            <a:r>
              <a:rPr lang="it-IT" sz="1600" dirty="0" err="1">
                <a:latin typeface="Book Antiqua" panose="02040602050305030304" pitchFamily="18" charset="0"/>
              </a:rPr>
              <a:t>wavefront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aberration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compensation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</a:p>
          <a:p>
            <a:endParaRPr lang="it-IT" sz="1600" dirty="0"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b="1" dirty="0">
                <a:solidFill>
                  <a:srgbClr val="0432FF"/>
                </a:solidFill>
                <a:latin typeface="Book Antiqua" panose="02040602050305030304" pitchFamily="18" charset="0"/>
              </a:rPr>
              <a:t>OSCAR</a:t>
            </a:r>
          </a:p>
        </p:txBody>
      </p:sp>
      <p:cxnSp>
        <p:nvCxnSpPr>
          <p:cNvPr id="8" name="Connettore dritto 7">
            <a:extLst>
              <a:ext uri="{FF2B5EF4-FFF2-40B4-BE49-F238E27FC236}">
                <a16:creationId xmlns:a16="http://schemas.microsoft.com/office/drawing/2014/main" id="{79547809-207F-DC5F-2DC4-FBC5BE91836E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nettore dritto 8">
            <a:extLst>
              <a:ext uri="{FF2B5EF4-FFF2-40B4-BE49-F238E27FC236}">
                <a16:creationId xmlns:a16="http://schemas.microsoft.com/office/drawing/2014/main" id="{97BBDD60-0252-B82E-483B-C531084B0B3D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ttangolo con angoli arrotondati 16">
            <a:extLst>
              <a:ext uri="{FF2B5EF4-FFF2-40B4-BE49-F238E27FC236}">
                <a16:creationId xmlns:a16="http://schemas.microsoft.com/office/drawing/2014/main" id="{38E25FA4-AF7C-F971-2235-753050F6B81B}"/>
              </a:ext>
            </a:extLst>
          </p:cNvPr>
          <p:cNvSpPr/>
          <p:nvPr/>
        </p:nvSpPr>
        <p:spPr>
          <a:xfrm>
            <a:off x="431800" y="3062117"/>
            <a:ext cx="6533568" cy="3337929"/>
          </a:xfrm>
          <a:prstGeom prst="roundRect">
            <a:avLst/>
          </a:prstGeom>
          <a:solidFill>
            <a:srgbClr val="FFC400">
              <a:alpha val="8632"/>
            </a:srgbClr>
          </a:solidFill>
          <a:ln w="2222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</a:rPr>
              <a:t>MAIN CAPABILITIES</a:t>
            </a: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Free-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space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propagation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of laser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beams</a:t>
            </a:r>
            <a:endParaRPr lang="it-IT" sz="1400" dirty="0">
              <a:solidFill>
                <a:schemeClr val="tx1"/>
              </a:solidFill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Simulation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of optical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cavities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with multiple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mirrors</a:t>
            </a:r>
            <a:endParaRPr lang="it-IT" sz="1400" dirty="0">
              <a:solidFill>
                <a:schemeClr val="tx1"/>
              </a:solidFill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Analysis of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mirror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surface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maps</a:t>
            </a:r>
            <a:endParaRPr lang="it-IT" sz="1400" dirty="0">
              <a:solidFill>
                <a:schemeClr val="tx1"/>
              </a:solidFill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Calculation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of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interferometer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error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signals</a:t>
            </a:r>
            <a:endParaRPr lang="it-IT" sz="1400" dirty="0">
              <a:solidFill>
                <a:schemeClr val="tx1"/>
              </a:solidFill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endParaRPr lang="it-IT" sz="1600" dirty="0">
              <a:solidFill>
                <a:schemeClr val="tx1"/>
              </a:solidFill>
              <a:latin typeface="Book Antiqua" panose="02040602050305030304" pitchFamily="18" charset="0"/>
            </a:endParaRPr>
          </a:p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</a:rPr>
              <a:t>STEADY STATE SIMULATION OUTPUTS</a:t>
            </a: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Optical power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distribution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(carrier and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sidebands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)</a:t>
            </a: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2D field and mode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amplitudes</a:t>
            </a:r>
            <a:endParaRPr lang="it-IT" sz="1400" dirty="0">
              <a:solidFill>
                <a:schemeClr val="tx1"/>
              </a:solidFill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Higher-order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mode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content</a:t>
            </a:r>
            <a:endParaRPr lang="it-IT" sz="1400" dirty="0">
              <a:solidFill>
                <a:schemeClr val="tx1"/>
              </a:solidFill>
              <a:latin typeface="Book Antiqua" panose="02040602050305030304" pitchFamily="18" charset="0"/>
            </a:endParaRPr>
          </a:p>
          <a:p>
            <a:pPr>
              <a:buClr>
                <a:schemeClr val="accent4">
                  <a:lumMod val="50000"/>
                </a:schemeClr>
              </a:buClr>
            </a:pPr>
            <a:br>
              <a:rPr lang="it-IT" sz="1600" b="1" dirty="0">
                <a:solidFill>
                  <a:schemeClr val="tx1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</a:br>
            <a:r>
              <a:rPr lang="it-IT" sz="1600" b="1" dirty="0">
                <a:solidFill>
                  <a:schemeClr val="tx1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         </a:t>
            </a:r>
            <a:r>
              <a:rPr lang="it-IT" sz="1600" b="1" dirty="0">
                <a:solidFill>
                  <a:srgbClr val="C00000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OSCAR </a:t>
            </a:r>
            <a:r>
              <a:rPr lang="it-IT" sz="1600" b="1" dirty="0" err="1">
                <a:solidFill>
                  <a:srgbClr val="C00000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is</a:t>
            </a:r>
            <a:r>
              <a:rPr lang="it-IT" sz="1600" b="1" dirty="0">
                <a:solidFill>
                  <a:srgbClr val="C00000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 </a:t>
            </a:r>
            <a:r>
              <a:rPr lang="it-IT" sz="1600" b="1" dirty="0" err="1">
                <a:solidFill>
                  <a:srgbClr val="C00000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extensively</a:t>
            </a:r>
            <a:r>
              <a:rPr lang="it-IT" sz="1600" b="1" dirty="0">
                <a:solidFill>
                  <a:srgbClr val="C00000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 </a:t>
            </a:r>
            <a:r>
              <a:rPr lang="it-IT" sz="1600" b="1" dirty="0" err="1">
                <a:solidFill>
                  <a:srgbClr val="C00000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used</a:t>
            </a:r>
            <a:r>
              <a:rPr lang="it-IT" sz="1600" b="1" dirty="0">
                <a:solidFill>
                  <a:srgbClr val="C00000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 for </a:t>
            </a:r>
            <a:r>
              <a:rPr lang="it-IT" sz="1600" b="1" dirty="0" err="1">
                <a:solidFill>
                  <a:srgbClr val="C00000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thermal</a:t>
            </a:r>
            <a:r>
              <a:rPr lang="it-IT" sz="1600" b="1" dirty="0">
                <a:solidFill>
                  <a:srgbClr val="C00000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 </a:t>
            </a:r>
            <a:r>
              <a:rPr lang="it-IT" sz="1600" b="1" dirty="0" err="1">
                <a:solidFill>
                  <a:srgbClr val="C00000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compensation</a:t>
            </a:r>
            <a:r>
              <a:rPr lang="it-IT" sz="1600" b="1" dirty="0">
                <a:solidFill>
                  <a:srgbClr val="C00000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 </a:t>
            </a:r>
          </a:p>
          <a:p>
            <a:pPr>
              <a:buClr>
                <a:schemeClr val="accent4">
                  <a:lumMod val="50000"/>
                </a:schemeClr>
              </a:buClr>
            </a:pPr>
            <a:r>
              <a:rPr lang="it-IT" sz="1600" b="1" dirty="0">
                <a:solidFill>
                  <a:srgbClr val="C00000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             studies in Advanced Virgo</a:t>
            </a:r>
          </a:p>
        </p:txBody>
      </p:sp>
      <p:sp>
        <p:nvSpPr>
          <p:cNvPr id="15" name="Rettangolo con angoli arrotondati 14">
            <a:extLst>
              <a:ext uri="{FF2B5EF4-FFF2-40B4-BE49-F238E27FC236}">
                <a16:creationId xmlns:a16="http://schemas.microsoft.com/office/drawing/2014/main" id="{4FD00822-8D68-855A-023C-A1507B75DCAE}"/>
              </a:ext>
            </a:extLst>
          </p:cNvPr>
          <p:cNvSpPr/>
          <p:nvPr/>
        </p:nvSpPr>
        <p:spPr>
          <a:xfrm>
            <a:off x="465052" y="2080755"/>
            <a:ext cx="6431048" cy="918338"/>
          </a:xfrm>
          <a:prstGeom prst="roundRect">
            <a:avLst/>
          </a:prstGeom>
          <a:solidFill>
            <a:srgbClr val="C5D3FF">
              <a:alpha val="8632"/>
            </a:srgbClr>
          </a:solidFill>
          <a:ln w="222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Clr>
                <a:schemeClr val="accent4">
                  <a:lumMod val="50000"/>
                </a:schemeClr>
              </a:buClr>
            </a:pPr>
            <a:endParaRPr lang="it-IT" sz="1400" dirty="0">
              <a:solidFill>
                <a:schemeClr val="tx1"/>
              </a:solidFill>
              <a:latin typeface="Book Antiqua" panose="02040602050305030304" pitchFamily="18" charset="0"/>
            </a:endParaRPr>
          </a:p>
        </p:txBody>
      </p:sp>
      <p:sp>
        <p:nvSpPr>
          <p:cNvPr id="33" name="CasellaDiTesto 32">
            <a:extLst>
              <a:ext uri="{FF2B5EF4-FFF2-40B4-BE49-F238E27FC236}">
                <a16:creationId xmlns:a16="http://schemas.microsoft.com/office/drawing/2014/main" id="{F434347A-7CEF-13C0-99CF-818A1B17223D}"/>
              </a:ext>
            </a:extLst>
          </p:cNvPr>
          <p:cNvSpPr txBox="1"/>
          <p:nvPr/>
        </p:nvSpPr>
        <p:spPr>
          <a:xfrm>
            <a:off x="431800" y="2186849"/>
            <a:ext cx="640080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Developed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by </a:t>
            </a:r>
            <a:r>
              <a:rPr lang="it-IT" sz="1400" b="1" dirty="0">
                <a:solidFill>
                  <a:schemeClr val="tx1"/>
                </a:solidFill>
                <a:latin typeface="Book Antiqua" panose="02040602050305030304" pitchFamily="18" charset="0"/>
              </a:rPr>
              <a:t>Jérôme </a:t>
            </a:r>
            <a:r>
              <a:rPr lang="it-IT" sz="1400" b="1" dirty="0" err="1">
                <a:solidFill>
                  <a:schemeClr val="tx1"/>
                </a:solidFill>
                <a:latin typeface="Book Antiqua" panose="02040602050305030304" pitchFamily="18" charset="0"/>
              </a:rPr>
              <a:t>Degallaix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within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the Virgo Collaboration </a:t>
            </a:r>
          </a:p>
          <a:p>
            <a:pPr marL="285750" indent="-285750">
              <a:buFont typeface="Font di sistema regolare"/>
              <a:buChar char="⚜️"/>
            </a:pP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The code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is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publicly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solidFill>
                  <a:schemeClr val="tx1"/>
                </a:solidFill>
                <a:latin typeface="Book Antiqua" panose="02040602050305030304" pitchFamily="18" charset="0"/>
              </a:rPr>
              <a:t>available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 on MATLAB File Exchange. (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https://www.mathworks.com/matlabcentral/fileexchange/20607-oscar</a:t>
            </a:r>
            <a:r>
              <a:rPr lang="it-IT" sz="1400" dirty="0">
                <a:solidFill>
                  <a:schemeClr val="tx1"/>
                </a:solidFill>
                <a:latin typeface="Book Antiqua" panose="02040602050305030304" pitchFamily="18" charset="0"/>
              </a:rPr>
              <a:t>)</a:t>
            </a:r>
            <a:endParaRPr lang="it-IT" sz="1400" dirty="0"/>
          </a:p>
        </p:txBody>
      </p:sp>
      <p:sp>
        <p:nvSpPr>
          <p:cNvPr id="35" name="CasellaDiTesto 34">
            <a:extLst>
              <a:ext uri="{FF2B5EF4-FFF2-40B4-BE49-F238E27FC236}">
                <a16:creationId xmlns:a16="http://schemas.microsoft.com/office/drawing/2014/main" id="{F49E2008-524E-1F7D-569C-D4EBB172AB71}"/>
              </a:ext>
            </a:extLst>
          </p:cNvPr>
          <p:cNvSpPr txBox="1"/>
          <p:nvPr/>
        </p:nvSpPr>
        <p:spPr>
          <a:xfrm>
            <a:off x="7103917" y="2143561"/>
            <a:ext cx="4775847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1400" dirty="0">
                <a:latin typeface="Book Antiqua" panose="02040602050305030304" pitchFamily="18" charset="0"/>
              </a:rPr>
              <a:t>OSCAR </a:t>
            </a:r>
            <a:r>
              <a:rPr lang="it-IT" sz="1400" dirty="0" err="1">
                <a:latin typeface="Book Antiqua" panose="02040602050305030304" pitchFamily="18" charset="0"/>
              </a:rPr>
              <a:t>is</a:t>
            </a:r>
            <a:r>
              <a:rPr lang="it-IT" sz="1400" dirty="0">
                <a:latin typeface="Book Antiqua" panose="02040602050305030304" pitchFamily="18" charset="0"/>
              </a:rPr>
              <a:t>  a</a:t>
            </a:r>
          </a:p>
          <a:p>
            <a:pPr algn="ctr"/>
            <a:r>
              <a:rPr lang="it-IT" sz="1400" dirty="0">
                <a:latin typeface="Book Antiqua" panose="02040602050305030304" pitchFamily="18" charset="0"/>
              </a:rPr>
              <a:t>FFT optical </a:t>
            </a:r>
            <a:r>
              <a:rPr lang="it-IT" sz="1400" dirty="0" err="1">
                <a:latin typeface="Book Antiqua" panose="02040602050305030304" pitchFamily="18" charset="0"/>
              </a:rPr>
              <a:t>simulation</a:t>
            </a:r>
            <a:r>
              <a:rPr lang="it-IT" sz="1400" dirty="0">
                <a:latin typeface="Book Antiqua" panose="02040602050305030304" pitchFamily="18" charset="0"/>
              </a:rPr>
              <a:t> tool for </a:t>
            </a:r>
            <a:r>
              <a:rPr lang="it-IT" sz="1400" dirty="0" err="1">
                <a:latin typeface="Book Antiqua" panose="02040602050305030304" pitchFamily="18" charset="0"/>
              </a:rPr>
              <a:t>gravitational-wave</a:t>
            </a:r>
            <a:r>
              <a:rPr lang="it-IT" sz="1400" dirty="0">
                <a:latin typeface="Book Antiqua" panose="02040602050305030304" pitchFamily="18" charset="0"/>
              </a:rPr>
              <a:t> </a:t>
            </a:r>
            <a:r>
              <a:rPr lang="it-IT" sz="1400" dirty="0" err="1">
                <a:latin typeface="Book Antiqua" panose="02040602050305030304" pitchFamily="18" charset="0"/>
              </a:rPr>
              <a:t>interferometers</a:t>
            </a:r>
            <a:endParaRPr lang="it-IT" sz="1400" dirty="0">
              <a:latin typeface="Book Antiqua" panose="02040602050305030304" pitchFamily="18" charset="0"/>
            </a:endParaRPr>
          </a:p>
        </p:txBody>
      </p:sp>
      <p:pic>
        <p:nvPicPr>
          <p:cNvPr id="38" name="Immagine 37">
            <a:extLst>
              <a:ext uri="{FF2B5EF4-FFF2-40B4-BE49-F238E27FC236}">
                <a16:creationId xmlns:a16="http://schemas.microsoft.com/office/drawing/2014/main" id="{301E7A77-A57D-D009-F6EF-589F8EA74A0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589"/>
          <a:stretch>
            <a:fillRect/>
          </a:stretch>
        </p:blipFill>
        <p:spPr>
          <a:xfrm>
            <a:off x="7381666" y="3953766"/>
            <a:ext cx="2235409" cy="2263346"/>
          </a:xfrm>
          <a:prstGeom prst="rect">
            <a:avLst/>
          </a:prstGeom>
        </p:spPr>
      </p:pic>
      <p:pic>
        <p:nvPicPr>
          <p:cNvPr id="40" name="Immagine 39">
            <a:extLst>
              <a:ext uri="{FF2B5EF4-FFF2-40B4-BE49-F238E27FC236}">
                <a16:creationId xmlns:a16="http://schemas.microsoft.com/office/drawing/2014/main" id="{4D26C948-195A-E678-F578-2C7F48E673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47158" y="3858107"/>
            <a:ext cx="1977250" cy="2172675"/>
          </a:xfrm>
          <a:prstGeom prst="rect">
            <a:avLst/>
          </a:prstGeom>
        </p:spPr>
      </p:pic>
      <p:sp>
        <p:nvSpPr>
          <p:cNvPr id="41" name="CasellaDiTesto 40">
            <a:extLst>
              <a:ext uri="{FF2B5EF4-FFF2-40B4-BE49-F238E27FC236}">
                <a16:creationId xmlns:a16="http://schemas.microsoft.com/office/drawing/2014/main" id="{01AA1601-B45C-2BD9-0B71-BE7A0D999776}"/>
              </a:ext>
            </a:extLst>
          </p:cNvPr>
          <p:cNvSpPr txBox="1"/>
          <p:nvPr/>
        </p:nvSpPr>
        <p:spPr>
          <a:xfrm>
            <a:off x="8432800" y="3187492"/>
            <a:ext cx="2921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</a:rPr>
              <a:t>EXAMPLE OUTPUTS</a:t>
            </a:r>
          </a:p>
        </p:txBody>
      </p:sp>
      <p:sp>
        <p:nvSpPr>
          <p:cNvPr id="44" name="Rettangolo con angoli arrotondati 43">
            <a:extLst>
              <a:ext uri="{FF2B5EF4-FFF2-40B4-BE49-F238E27FC236}">
                <a16:creationId xmlns:a16="http://schemas.microsoft.com/office/drawing/2014/main" id="{D420D055-6E6C-A6DB-3306-56155E68EB7E}"/>
              </a:ext>
            </a:extLst>
          </p:cNvPr>
          <p:cNvSpPr/>
          <p:nvPr/>
        </p:nvSpPr>
        <p:spPr>
          <a:xfrm>
            <a:off x="7201844" y="2055341"/>
            <a:ext cx="4656804" cy="918338"/>
          </a:xfrm>
          <a:prstGeom prst="roundRect">
            <a:avLst/>
          </a:prstGeom>
          <a:solidFill>
            <a:srgbClr val="C5D3FF">
              <a:alpha val="8632"/>
            </a:srgbClr>
          </a:solidFill>
          <a:ln w="222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Clr>
                <a:schemeClr val="accent4">
                  <a:lumMod val="50000"/>
                </a:schemeClr>
              </a:buClr>
            </a:pPr>
            <a:endParaRPr lang="it-IT" sz="1400" dirty="0">
              <a:solidFill>
                <a:schemeClr val="tx1"/>
              </a:solidFill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50652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uppo 14">
            <a:extLst>
              <a:ext uri="{FF2B5EF4-FFF2-40B4-BE49-F238E27FC236}">
                <a16:creationId xmlns:a16="http://schemas.microsoft.com/office/drawing/2014/main" id="{B6B85F4C-1BCC-3A89-B264-00D1D6CD00A7}"/>
              </a:ext>
            </a:extLst>
          </p:cNvPr>
          <p:cNvGrpSpPr/>
          <p:nvPr/>
        </p:nvGrpSpPr>
        <p:grpSpPr>
          <a:xfrm>
            <a:off x="6578600" y="1601884"/>
            <a:ext cx="5613400" cy="4115411"/>
            <a:chOff x="6578600" y="1540513"/>
            <a:chExt cx="5613400" cy="4115411"/>
          </a:xfrm>
        </p:grpSpPr>
        <p:pic>
          <p:nvPicPr>
            <p:cNvPr id="12" name="Immagine 11">
              <a:extLst>
                <a:ext uri="{FF2B5EF4-FFF2-40B4-BE49-F238E27FC236}">
                  <a16:creationId xmlns:a16="http://schemas.microsoft.com/office/drawing/2014/main" id="{F653EFA1-AB9C-550C-4B2A-1EFC8F603AC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578600" y="1540513"/>
              <a:ext cx="5613400" cy="4115411"/>
            </a:xfrm>
            <a:prstGeom prst="rect">
              <a:avLst/>
            </a:prstGeom>
            <a:ln w="19050">
              <a:noFill/>
            </a:ln>
          </p:spPr>
        </p:pic>
        <p:cxnSp>
          <p:nvCxnSpPr>
            <p:cNvPr id="9" name="Connettore dritto 8">
              <a:extLst>
                <a:ext uri="{FF2B5EF4-FFF2-40B4-BE49-F238E27FC236}">
                  <a16:creationId xmlns:a16="http://schemas.microsoft.com/office/drawing/2014/main" id="{5A1DD241-F163-6C51-63F4-90DF73AAD04D}"/>
                </a:ext>
              </a:extLst>
            </p:cNvPr>
            <p:cNvCxnSpPr>
              <a:cxnSpLocks/>
            </p:cNvCxnSpPr>
            <p:nvPr/>
          </p:nvCxnSpPr>
          <p:spPr>
            <a:xfrm>
              <a:off x="7620870" y="3531234"/>
              <a:ext cx="3828099" cy="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CasellaDiTesto 12">
              <a:extLst>
                <a:ext uri="{FF2B5EF4-FFF2-40B4-BE49-F238E27FC236}">
                  <a16:creationId xmlns:a16="http://schemas.microsoft.com/office/drawing/2014/main" id="{E9B86EF0-B551-EDF9-D226-F7C4A6611115}"/>
                </a:ext>
              </a:extLst>
            </p:cNvPr>
            <p:cNvSpPr txBox="1"/>
            <p:nvPr/>
          </p:nvSpPr>
          <p:spPr>
            <a:xfrm>
              <a:off x="9682865" y="3254235"/>
              <a:ext cx="224790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sz="1200" dirty="0" err="1">
                  <a:latin typeface="Cambria" panose="02040503050406030204" pitchFamily="18" charset="0"/>
                </a:rPr>
                <a:t>Residual</a:t>
              </a:r>
              <a:r>
                <a:rPr lang="it-IT" sz="1200" dirty="0">
                  <a:latin typeface="Cambria" panose="02040503050406030204" pitchFamily="18" charset="0"/>
                </a:rPr>
                <a:t> after </a:t>
              </a:r>
              <a:r>
                <a:rPr lang="it-IT" sz="1200" dirty="0" err="1">
                  <a:latin typeface="Cambria" panose="02040503050406030204" pitchFamily="18" charset="0"/>
                </a:rPr>
                <a:t>compensation</a:t>
              </a:r>
              <a:endParaRPr lang="it-IT" sz="1200" dirty="0">
                <a:latin typeface="Cambria" panose="02040503050406030204" pitchFamily="18" charset="0"/>
              </a:endParaRPr>
            </a:p>
          </p:txBody>
        </p:sp>
      </p:grpSp>
      <p:sp>
        <p:nvSpPr>
          <p:cNvPr id="18" name="Segnaposto piè di pagina 1">
            <a:extLst>
              <a:ext uri="{FF2B5EF4-FFF2-40B4-BE49-F238E27FC236}">
                <a16:creationId xmlns:a16="http://schemas.microsoft.com/office/drawing/2014/main" id="{532CD296-EBCE-055D-F6CA-D152E4A65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73015894-0CE0-F54C-FCF9-8FC8A89FC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pPr/>
              <a:t>12</a:t>
            </a:fld>
            <a:endParaRPr lang="it-IT"/>
          </a:p>
        </p:txBody>
      </p:sp>
      <p:sp>
        <p:nvSpPr>
          <p:cNvPr id="11" name="Titolo 2">
            <a:extLst>
              <a:ext uri="{FF2B5EF4-FFF2-40B4-BE49-F238E27FC236}">
                <a16:creationId xmlns:a16="http://schemas.microsoft.com/office/drawing/2014/main" id="{A25A638A-A19D-8BEF-4DB2-4580B02E725B}"/>
              </a:ext>
            </a:extLst>
          </p:cNvPr>
          <p:cNvSpPr txBox="1">
            <a:spLocks/>
          </p:cNvSpPr>
          <p:nvPr/>
        </p:nvSpPr>
        <p:spPr>
          <a:xfrm>
            <a:off x="347922" y="-724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4000" b="1" dirty="0">
              <a:latin typeface="Cinzel" pitchFamily="2" charset="77"/>
              <a:cs typeface="Courier New" panose="02070309020205020404" pitchFamily="49" charset="0"/>
            </a:endParaRPr>
          </a:p>
          <a:p>
            <a:r>
              <a:rPr lang="it-IT" sz="2800" dirty="0"/>
              <a:t>⚜️</a:t>
            </a:r>
            <a:r>
              <a:rPr lang="it-IT" sz="3600" dirty="0"/>
              <a:t> 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</a:rPr>
              <a:t>Thermal compensation system (TCS)</a:t>
            </a:r>
          </a:p>
          <a:p>
            <a:endParaRPr lang="en-US" sz="4000" dirty="0">
              <a:latin typeface="Cinzel" pitchFamily="2" charset="77"/>
              <a:cs typeface="Courier New" panose="02070309020205020404" pitchFamily="49" charset="0"/>
            </a:endParaRPr>
          </a:p>
        </p:txBody>
      </p:sp>
      <p:sp>
        <p:nvSpPr>
          <p:cNvPr id="24" name="Rettangolo 23">
            <a:extLst>
              <a:ext uri="{FF2B5EF4-FFF2-40B4-BE49-F238E27FC236}">
                <a16:creationId xmlns:a16="http://schemas.microsoft.com/office/drawing/2014/main" id="{0AA5A824-F094-98EC-2AE7-466D461500C2}"/>
              </a:ext>
            </a:extLst>
          </p:cNvPr>
          <p:cNvSpPr/>
          <p:nvPr/>
        </p:nvSpPr>
        <p:spPr>
          <a:xfrm>
            <a:off x="431995" y="1983851"/>
            <a:ext cx="6534840" cy="4031873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The TCS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generates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an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aberration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equal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and opposite to the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thermal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</a:p>
          <a:p>
            <a:pPr>
              <a:buClr>
                <a:schemeClr val="accent4">
                  <a:lumMod val="50000"/>
                </a:schemeClr>
              </a:buClr>
            </a:pP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     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effect</a:t>
            </a:r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>
              <a:buClr>
                <a:schemeClr val="accent4">
                  <a:lumMod val="50000"/>
                </a:schemeClr>
              </a:buClr>
            </a:pPr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Mirrors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are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suspended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so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they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cannot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be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touched</a:t>
            </a:r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</a:rPr>
              <a:t>The </a:t>
            </a:r>
            <a:r>
              <a:rPr lang="it-IT" sz="1600" dirty="0" err="1">
                <a:latin typeface="Book Antiqua" panose="02040602050305030304" pitchFamily="18" charset="0"/>
              </a:rPr>
              <a:t>only</a:t>
            </a:r>
            <a:r>
              <a:rPr lang="it-IT" sz="1600" dirty="0">
                <a:latin typeface="Book Antiqua" panose="02040602050305030304" pitchFamily="18" charset="0"/>
              </a:rPr>
              <a:t> non-contact way to </a:t>
            </a:r>
            <a:r>
              <a:rPr lang="it-IT" sz="1600" dirty="0" err="1">
                <a:latin typeface="Book Antiqua" panose="02040602050305030304" pitchFamily="18" charset="0"/>
              </a:rPr>
              <a:t>heat</a:t>
            </a:r>
            <a:r>
              <a:rPr lang="it-IT" sz="1600" dirty="0">
                <a:latin typeface="Book Antiqua" panose="02040602050305030304" pitchFamily="18" charset="0"/>
              </a:rPr>
              <a:t> the </a:t>
            </a:r>
            <a:r>
              <a:rPr lang="it-IT" sz="1600" dirty="0" err="1">
                <a:latin typeface="Book Antiqua" panose="02040602050305030304" pitchFamily="18" charset="0"/>
              </a:rPr>
              <a:t>mirrors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is</a:t>
            </a:r>
            <a:r>
              <a:rPr lang="it-IT" sz="1600" dirty="0">
                <a:latin typeface="Book Antiqua" panose="02040602050305030304" pitchFamily="18" charset="0"/>
              </a:rPr>
              <a:t> via </a:t>
            </a:r>
            <a:r>
              <a:rPr lang="it-IT" sz="1600" dirty="0" err="1">
                <a:latin typeface="Book Antiqua" panose="02040602050305030304" pitchFamily="18" charset="0"/>
              </a:rPr>
              <a:t>radiation</a:t>
            </a:r>
            <a:endParaRPr lang="it-IT" sz="1600" dirty="0">
              <a:latin typeface="Book Antiqua" panose="02040602050305030304" pitchFamily="18" charset="0"/>
            </a:endParaRPr>
          </a:p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Requirements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on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thermal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lensing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and RoC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variations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are set by    </a:t>
            </a:r>
          </a:p>
          <a:p>
            <a:pPr>
              <a:buClr>
                <a:schemeClr val="accent4">
                  <a:lumMod val="50000"/>
                </a:schemeClr>
              </a:buClr>
            </a:pP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      the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interferometer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optical design.</a:t>
            </a:r>
          </a:p>
          <a:p>
            <a:pPr>
              <a:buClr>
                <a:schemeClr val="accent4">
                  <a:lumMod val="50000"/>
                </a:schemeClr>
              </a:buClr>
            </a:pPr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For 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example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in Advanced Virgo:</a:t>
            </a:r>
          </a:p>
          <a:p>
            <a:pPr>
              <a:buClr>
                <a:schemeClr val="accent4">
                  <a:lumMod val="50000"/>
                </a:schemeClr>
              </a:buClr>
            </a:pPr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1200150" lvl="2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Thermal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lensing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residual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&lt; 2 nm RMS</a:t>
            </a:r>
          </a:p>
          <a:p>
            <a:pPr marL="1200150" lvl="2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1200150" lvl="2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Radius of curvature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controlled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within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± 2 m</a:t>
            </a: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</a:endParaRPr>
          </a:p>
        </p:txBody>
      </p:sp>
      <p:sp>
        <p:nvSpPr>
          <p:cNvPr id="27" name="Rettangolo 26">
            <a:extLst>
              <a:ext uri="{FF2B5EF4-FFF2-40B4-BE49-F238E27FC236}">
                <a16:creationId xmlns:a16="http://schemas.microsoft.com/office/drawing/2014/main" id="{A66BA03A-30AC-16D3-C297-D4C5CB1FDCE1}"/>
              </a:ext>
            </a:extLst>
          </p:cNvPr>
          <p:cNvSpPr/>
          <p:nvPr/>
        </p:nvSpPr>
        <p:spPr>
          <a:xfrm>
            <a:off x="431995" y="1290751"/>
            <a:ext cx="6582263" cy="830997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The Thermal </a:t>
            </a:r>
            <a:r>
              <a:rPr lang="it-IT" sz="1600" b="1" dirty="0" err="1">
                <a:solidFill>
                  <a:srgbClr val="000000"/>
                </a:solidFill>
                <a:latin typeface="Book Antiqua" panose="02040602050305030304" pitchFamily="18" charset="0"/>
              </a:rPr>
              <a:t>Compensation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 System (TCS) </a:t>
            </a:r>
            <a:r>
              <a:rPr lang="it-IT" sz="1600" b="1" dirty="0" err="1">
                <a:solidFill>
                  <a:srgbClr val="000000"/>
                </a:solidFill>
                <a:latin typeface="Book Antiqua" panose="02040602050305030304" pitchFamily="18" charset="0"/>
              </a:rPr>
              <a:t>compensates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b="1" dirty="0" err="1">
                <a:solidFill>
                  <a:srgbClr val="000000"/>
                </a:solidFill>
                <a:latin typeface="Book Antiqua" panose="02040602050305030304" pitchFamily="18" charset="0"/>
              </a:rPr>
              <a:t>both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b="1" dirty="0" err="1">
                <a:solidFill>
                  <a:srgbClr val="000000"/>
                </a:solidFill>
                <a:latin typeface="Book Antiqua" panose="02040602050305030304" pitchFamily="18" charset="0"/>
              </a:rPr>
              <a:t>cold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b="1" dirty="0" err="1">
                <a:solidFill>
                  <a:srgbClr val="000000"/>
                </a:solidFill>
                <a:latin typeface="Book Antiqua" panose="02040602050305030304" pitchFamily="18" charset="0"/>
              </a:rPr>
              <a:t>defects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 and </a:t>
            </a:r>
            <a:r>
              <a:rPr lang="it-IT" sz="1600" b="1" dirty="0" err="1">
                <a:solidFill>
                  <a:srgbClr val="000000"/>
                </a:solidFill>
                <a:latin typeface="Book Antiqua" panose="02040602050305030304" pitchFamily="18" charset="0"/>
              </a:rPr>
              <a:t>thermally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b="1" dirty="0" err="1">
                <a:solidFill>
                  <a:srgbClr val="000000"/>
                </a:solidFill>
                <a:latin typeface="Book Antiqua" panose="02040602050305030304" pitchFamily="18" charset="0"/>
              </a:rPr>
              <a:t>induced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b="1" dirty="0" err="1">
                <a:solidFill>
                  <a:srgbClr val="000000"/>
                </a:solidFill>
                <a:latin typeface="Book Antiqua" panose="02040602050305030304" pitchFamily="18" charset="0"/>
              </a:rPr>
              <a:t>deformations</a:t>
            </a:r>
            <a:endParaRPr lang="it-IT" sz="1600" dirty="0"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endParaRPr lang="it-IT" sz="1600" dirty="0">
              <a:latin typeface="Book Antiqua" panose="02040602050305030304" pitchFamily="18" charset="0"/>
            </a:endParaRPr>
          </a:p>
        </p:txBody>
      </p:sp>
      <p:cxnSp>
        <p:nvCxnSpPr>
          <p:cNvPr id="3" name="Connettore dritto 2">
            <a:extLst>
              <a:ext uri="{FF2B5EF4-FFF2-40B4-BE49-F238E27FC236}">
                <a16:creationId xmlns:a16="http://schemas.microsoft.com/office/drawing/2014/main" id="{3DE9E49A-16A7-C2B4-6334-A142077AB6EA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Connettore dritto 4">
            <a:extLst>
              <a:ext uri="{FF2B5EF4-FFF2-40B4-BE49-F238E27FC236}">
                <a16:creationId xmlns:a16="http://schemas.microsoft.com/office/drawing/2014/main" id="{3CB828D6-768C-BF8B-D1EB-C8DD3473DFD7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9DAD46A9-E541-BB8A-25CF-1CDF3EE4A31A}"/>
              </a:ext>
            </a:extLst>
          </p:cNvPr>
          <p:cNvSpPr txBox="1"/>
          <p:nvPr/>
        </p:nvSpPr>
        <p:spPr>
          <a:xfrm>
            <a:off x="7757288" y="1346313"/>
            <a:ext cx="369168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1400" dirty="0" err="1">
                <a:solidFill>
                  <a:srgbClr val="0432FF"/>
                </a:solidFill>
                <a:latin typeface="Cambria" panose="02040503050406030204" pitchFamily="18" charset="0"/>
              </a:rPr>
              <a:t>Aberration</a:t>
            </a:r>
            <a:r>
              <a:rPr lang="it-IT" sz="1400" dirty="0">
                <a:solidFill>
                  <a:srgbClr val="0432FF"/>
                </a:solidFill>
                <a:latin typeface="Cambria" panose="02040503050406030204" pitchFamily="18" charset="0"/>
              </a:rPr>
              <a:t> </a:t>
            </a:r>
            <a:r>
              <a:rPr lang="it-IT" sz="1400" dirty="0" err="1">
                <a:solidFill>
                  <a:srgbClr val="0432FF"/>
                </a:solidFill>
                <a:latin typeface="Cambria" panose="02040503050406030204" pitchFamily="18" charset="0"/>
              </a:rPr>
              <a:t>compensation</a:t>
            </a:r>
            <a:r>
              <a:rPr lang="it-IT" sz="1400" dirty="0">
                <a:solidFill>
                  <a:srgbClr val="0432FF"/>
                </a:solidFill>
                <a:latin typeface="Cambria" panose="02040503050406030204" pitchFamily="18" charset="0"/>
              </a:rPr>
              <a:t> </a:t>
            </a:r>
            <a:r>
              <a:rPr lang="it-IT" sz="1400" dirty="0" err="1">
                <a:solidFill>
                  <a:srgbClr val="0432FF"/>
                </a:solidFill>
                <a:latin typeface="Cambria" panose="02040503050406030204" pitchFamily="18" charset="0"/>
              </a:rPr>
              <a:t>principle</a:t>
            </a:r>
            <a:endParaRPr lang="it-IT" sz="1400" dirty="0">
              <a:solidFill>
                <a:srgbClr val="0432FF"/>
              </a:solidFill>
              <a:latin typeface="Cambria" panose="02040503050406030204" pitchFamily="18" charset="0"/>
            </a:endParaRPr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21FF1013-2D1C-C8F3-AE17-D2123A991295}"/>
              </a:ext>
            </a:extLst>
          </p:cNvPr>
          <p:cNvSpPr txBox="1"/>
          <p:nvPr/>
        </p:nvSpPr>
        <p:spPr>
          <a:xfrm>
            <a:off x="7662119" y="5626513"/>
            <a:ext cx="369168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1400" dirty="0">
                <a:latin typeface="Cambria" panose="02040503050406030204" pitchFamily="18" charset="0"/>
              </a:rPr>
              <a:t>The TCS </a:t>
            </a:r>
            <a:r>
              <a:rPr lang="it-IT" sz="1400" dirty="0" err="1">
                <a:latin typeface="Cambria" panose="02040503050406030204" pitchFamily="18" charset="0"/>
              </a:rPr>
              <a:t>introduces</a:t>
            </a:r>
            <a:r>
              <a:rPr lang="it-IT" sz="1400" dirty="0">
                <a:latin typeface="Cambria" panose="02040503050406030204" pitchFamily="18" charset="0"/>
              </a:rPr>
              <a:t> an opposite </a:t>
            </a:r>
            <a:r>
              <a:rPr lang="it-IT" sz="1400" dirty="0" err="1">
                <a:latin typeface="Cambria" panose="02040503050406030204" pitchFamily="18" charset="0"/>
              </a:rPr>
              <a:t>aberration</a:t>
            </a:r>
            <a:r>
              <a:rPr lang="it-IT" sz="1400" dirty="0">
                <a:latin typeface="Cambria" panose="02040503050406030204" pitchFamily="18" charset="0"/>
              </a:rPr>
              <a:t>, </a:t>
            </a:r>
            <a:r>
              <a:rPr lang="it-IT" sz="1400" dirty="0" err="1">
                <a:latin typeface="Cambria" panose="02040503050406030204" pitchFamily="18" charset="0"/>
              </a:rPr>
              <a:t>leaving</a:t>
            </a:r>
            <a:r>
              <a:rPr lang="it-IT" sz="1400" dirty="0">
                <a:latin typeface="Cambria" panose="02040503050406030204" pitchFamily="18" charset="0"/>
              </a:rPr>
              <a:t> a minimum </a:t>
            </a:r>
            <a:r>
              <a:rPr lang="it-IT" sz="1400" dirty="0" err="1">
                <a:latin typeface="Cambria" panose="02040503050406030204" pitchFamily="18" charset="0"/>
              </a:rPr>
              <a:t>residual</a:t>
            </a:r>
            <a:r>
              <a:rPr lang="it-IT" sz="1400" dirty="0">
                <a:latin typeface="Cambria" panose="020405030504060302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459256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50B4AF-76BA-C0CD-9F2D-E6D49C5138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e 8">
            <a:extLst>
              <a:ext uri="{FF2B5EF4-FFF2-40B4-BE49-F238E27FC236}">
                <a16:creationId xmlns:a16="http://schemas.microsoft.com/office/drawing/2014/main" id="{9BE0B3A4-027D-A8DF-1ED0-83FD41617DBF}"/>
              </a:ext>
            </a:extLst>
          </p:cNvPr>
          <p:cNvSpPr/>
          <p:nvPr/>
        </p:nvSpPr>
        <p:spPr>
          <a:xfrm>
            <a:off x="1927657" y="2148349"/>
            <a:ext cx="2100648" cy="2125362"/>
          </a:xfrm>
          <a:prstGeom prst="ellipse">
            <a:avLst/>
          </a:prstGeom>
          <a:gradFill>
            <a:gsLst>
              <a:gs pos="0">
                <a:srgbClr val="C00000"/>
              </a:gs>
              <a:gs pos="23000">
                <a:srgbClr val="FFC000"/>
              </a:gs>
              <a:gs pos="69000">
                <a:srgbClr val="00B0F0"/>
              </a:gs>
              <a:gs pos="97000">
                <a:srgbClr val="011893"/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sp>
        <p:nvSpPr>
          <p:cNvPr id="10" name="Ovale 9">
            <a:extLst>
              <a:ext uri="{FF2B5EF4-FFF2-40B4-BE49-F238E27FC236}">
                <a16:creationId xmlns:a16="http://schemas.microsoft.com/office/drawing/2014/main" id="{886952BB-A89A-1672-227F-2E3819EEC788}"/>
              </a:ext>
            </a:extLst>
          </p:cNvPr>
          <p:cNvSpPr/>
          <p:nvPr/>
        </p:nvSpPr>
        <p:spPr>
          <a:xfrm>
            <a:off x="5105510" y="2148349"/>
            <a:ext cx="2100648" cy="2125362"/>
          </a:xfrm>
          <a:prstGeom prst="ellipse">
            <a:avLst/>
          </a:prstGeom>
          <a:gradFill>
            <a:gsLst>
              <a:gs pos="59000">
                <a:srgbClr val="C00000"/>
              </a:gs>
              <a:gs pos="78000">
                <a:srgbClr val="FFC000"/>
              </a:gs>
              <a:gs pos="33000">
                <a:srgbClr val="FFC000"/>
              </a:gs>
              <a:gs pos="18000">
                <a:srgbClr val="00B0F0"/>
              </a:gs>
              <a:gs pos="1000">
                <a:srgbClr val="011893"/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1" name="Rettangolo 10">
            <a:extLst>
              <a:ext uri="{FF2B5EF4-FFF2-40B4-BE49-F238E27FC236}">
                <a16:creationId xmlns:a16="http://schemas.microsoft.com/office/drawing/2014/main" id="{3257D2E7-1E2B-3B92-EE26-3FEB7841AE20}"/>
              </a:ext>
            </a:extLst>
          </p:cNvPr>
          <p:cNvSpPr/>
          <p:nvPr/>
        </p:nvSpPr>
        <p:spPr>
          <a:xfrm>
            <a:off x="4382401" y="3060034"/>
            <a:ext cx="3690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+</a:t>
            </a:r>
            <a:endParaRPr lang="it-IT" sz="2400" dirty="0"/>
          </a:p>
        </p:txBody>
      </p:sp>
      <p:sp>
        <p:nvSpPr>
          <p:cNvPr id="12" name="Rettangolo 11">
            <a:extLst>
              <a:ext uri="{FF2B5EF4-FFF2-40B4-BE49-F238E27FC236}">
                <a16:creationId xmlns:a16="http://schemas.microsoft.com/office/drawing/2014/main" id="{89641F71-2543-5280-EF85-1BA3E143C797}"/>
              </a:ext>
            </a:extLst>
          </p:cNvPr>
          <p:cNvSpPr/>
          <p:nvPr/>
        </p:nvSpPr>
        <p:spPr>
          <a:xfrm>
            <a:off x="7504587" y="3047946"/>
            <a:ext cx="3690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endParaRPr lang="it-IT" sz="2400" dirty="0"/>
          </a:p>
        </p:txBody>
      </p:sp>
      <p:sp>
        <p:nvSpPr>
          <p:cNvPr id="13" name="Ovale 12">
            <a:extLst>
              <a:ext uri="{FF2B5EF4-FFF2-40B4-BE49-F238E27FC236}">
                <a16:creationId xmlns:a16="http://schemas.microsoft.com/office/drawing/2014/main" id="{C31270CD-4D7A-81A4-3569-B403C80B4ED2}"/>
              </a:ext>
            </a:extLst>
          </p:cNvPr>
          <p:cNvSpPr/>
          <p:nvPr/>
        </p:nvSpPr>
        <p:spPr>
          <a:xfrm>
            <a:off x="8172029" y="2188075"/>
            <a:ext cx="2100648" cy="2125362"/>
          </a:xfrm>
          <a:prstGeom prst="ellipse">
            <a:avLst/>
          </a:prstGeom>
          <a:solidFill>
            <a:srgbClr val="0118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4" name="Rettangolo 13">
            <a:extLst>
              <a:ext uri="{FF2B5EF4-FFF2-40B4-BE49-F238E27FC236}">
                <a16:creationId xmlns:a16="http://schemas.microsoft.com/office/drawing/2014/main" id="{F4976FBC-1F70-3B44-99F3-43BBF72A83D6}"/>
              </a:ext>
            </a:extLst>
          </p:cNvPr>
          <p:cNvSpPr/>
          <p:nvPr/>
        </p:nvSpPr>
        <p:spPr>
          <a:xfrm>
            <a:off x="2072034" y="1667453"/>
            <a:ext cx="181172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Mirror </a:t>
            </a:r>
            <a:r>
              <a:rPr lang="it-IT" sz="14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heated</a:t>
            </a:r>
            <a:r>
              <a:rPr lang="it-IT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 by the YAG</a:t>
            </a:r>
            <a:endParaRPr lang="it-IT" sz="1400" dirty="0"/>
          </a:p>
        </p:txBody>
      </p:sp>
      <p:sp>
        <p:nvSpPr>
          <p:cNvPr id="15" name="Rettangolo 14">
            <a:extLst>
              <a:ext uri="{FF2B5EF4-FFF2-40B4-BE49-F238E27FC236}">
                <a16:creationId xmlns:a16="http://schemas.microsoft.com/office/drawing/2014/main" id="{BB79A8C4-701A-8D1D-E9B1-A94D18535F30}"/>
              </a:ext>
            </a:extLst>
          </p:cNvPr>
          <p:cNvSpPr/>
          <p:nvPr/>
        </p:nvSpPr>
        <p:spPr>
          <a:xfrm>
            <a:off x="5169667" y="1681518"/>
            <a:ext cx="20104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it-IT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Mirror </a:t>
            </a:r>
            <a:r>
              <a:rPr lang="it-IT" sz="14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heated</a:t>
            </a:r>
            <a:r>
              <a:rPr lang="it-IT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 by </a:t>
            </a:r>
          </a:p>
          <a:p>
            <a:pPr algn="ctr"/>
            <a:r>
              <a:rPr lang="it-IT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TCS </a:t>
            </a:r>
            <a:r>
              <a:rPr lang="it-IT" sz="14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actuator</a:t>
            </a:r>
            <a:endParaRPr lang="it-IT" sz="1400" dirty="0"/>
          </a:p>
        </p:txBody>
      </p:sp>
      <p:sp>
        <p:nvSpPr>
          <p:cNvPr id="16" name="Rettangolo 15">
            <a:extLst>
              <a:ext uri="{FF2B5EF4-FFF2-40B4-BE49-F238E27FC236}">
                <a16:creationId xmlns:a16="http://schemas.microsoft.com/office/drawing/2014/main" id="{C0A6C3E4-4337-0D46-3BF9-E6A60770226F}"/>
              </a:ext>
            </a:extLst>
          </p:cNvPr>
          <p:cNvSpPr/>
          <p:nvPr/>
        </p:nvSpPr>
        <p:spPr>
          <a:xfrm>
            <a:off x="8466060" y="1745696"/>
            <a:ext cx="136608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14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Cold</a:t>
            </a:r>
            <a:r>
              <a:rPr lang="it-IT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it-IT" sz="14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mirror</a:t>
            </a:r>
            <a:endParaRPr lang="it-IT" sz="1400" dirty="0"/>
          </a:p>
        </p:txBody>
      </p:sp>
      <p:sp>
        <p:nvSpPr>
          <p:cNvPr id="17" name="Rettangolo 16">
            <a:extLst>
              <a:ext uri="{FF2B5EF4-FFF2-40B4-BE49-F238E27FC236}">
                <a16:creationId xmlns:a16="http://schemas.microsoft.com/office/drawing/2014/main" id="{EA5EEF47-850A-0793-780E-F8C239830A16}"/>
              </a:ext>
            </a:extLst>
          </p:cNvPr>
          <p:cNvSpPr/>
          <p:nvPr/>
        </p:nvSpPr>
        <p:spPr>
          <a:xfrm>
            <a:off x="2187456" y="4241627"/>
            <a:ext cx="158088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14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Gaussian</a:t>
            </a:r>
            <a:r>
              <a:rPr lang="it-IT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it-IT" sz="14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beam</a:t>
            </a:r>
            <a:endParaRPr lang="it-IT" sz="1400" dirty="0"/>
          </a:p>
        </p:txBody>
      </p:sp>
      <p:sp>
        <p:nvSpPr>
          <p:cNvPr id="18" name="Rettangolo 17">
            <a:extLst>
              <a:ext uri="{FF2B5EF4-FFF2-40B4-BE49-F238E27FC236}">
                <a16:creationId xmlns:a16="http://schemas.microsoft.com/office/drawing/2014/main" id="{F330FD4A-ACF6-6253-E6D1-1012237C69D6}"/>
              </a:ext>
            </a:extLst>
          </p:cNvPr>
          <p:cNvSpPr/>
          <p:nvPr/>
        </p:nvSpPr>
        <p:spPr>
          <a:xfrm>
            <a:off x="5478874" y="4251086"/>
            <a:ext cx="1473480" cy="307777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r>
              <a:rPr lang="it-IT" sz="1400" b="1" dirty="0" err="1">
                <a:latin typeface="Courier New"/>
                <a:cs typeface="Courier New"/>
              </a:rPr>
              <a:t>Annular</a:t>
            </a:r>
            <a:r>
              <a:rPr lang="it-IT" sz="1400" b="1" dirty="0">
                <a:latin typeface="Courier New"/>
                <a:cs typeface="Courier New"/>
              </a:rPr>
              <a:t> </a:t>
            </a:r>
            <a:r>
              <a:rPr lang="it-IT" sz="1400" b="1" dirty="0" err="1">
                <a:latin typeface="Courier New"/>
                <a:cs typeface="Courier New"/>
              </a:rPr>
              <a:t>beam</a:t>
            </a:r>
            <a:endParaRPr lang="it-IT" sz="1400" b="1" dirty="0">
              <a:latin typeface="Courier New"/>
              <a:cs typeface="Courier New"/>
            </a:endParaRPr>
          </a:p>
        </p:txBody>
      </p:sp>
      <p:sp>
        <p:nvSpPr>
          <p:cNvPr id="27" name="Segnaposto piè di pagina 1">
            <a:extLst>
              <a:ext uri="{FF2B5EF4-FFF2-40B4-BE49-F238E27FC236}">
                <a16:creationId xmlns:a16="http://schemas.microsoft.com/office/drawing/2014/main" id="{4F6922E2-74DB-61E6-BE22-E78A8603F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19705" y="6485918"/>
            <a:ext cx="4114800" cy="365125"/>
          </a:xfrm>
        </p:spPr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035D2EC1-A4FC-332B-9A02-5D7FD409A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pPr/>
              <a:t>13</a:t>
            </a:fld>
            <a:endParaRPr lang="it-IT"/>
          </a:p>
        </p:txBody>
      </p:sp>
      <p:sp>
        <p:nvSpPr>
          <p:cNvPr id="19" name="Titolo 2">
            <a:extLst>
              <a:ext uri="{FF2B5EF4-FFF2-40B4-BE49-F238E27FC236}">
                <a16:creationId xmlns:a16="http://schemas.microsoft.com/office/drawing/2014/main" id="{61DE6BE7-9BDC-33F9-B9F8-C0F338208B6C}"/>
              </a:ext>
            </a:extLst>
          </p:cNvPr>
          <p:cNvSpPr txBox="1">
            <a:spLocks/>
          </p:cNvSpPr>
          <p:nvPr/>
        </p:nvSpPr>
        <p:spPr>
          <a:xfrm>
            <a:off x="347921" y="-60325"/>
            <a:ext cx="1163497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4000" b="1" dirty="0">
              <a:latin typeface="Cinzel" pitchFamily="2" charset="77"/>
              <a:cs typeface="Courier New" panose="02070309020205020404" pitchFamily="49" charset="0"/>
            </a:endParaRPr>
          </a:p>
          <a:p>
            <a:r>
              <a:rPr lang="it-IT" sz="2800" dirty="0"/>
              <a:t>⚜️ 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</a:rPr>
              <a:t>Thermal Lensing compensation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  <a:sym typeface="Wingdings" pitchFamily="2" charset="2"/>
              </a:rPr>
              <a:t> 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</a:rPr>
              <a:t>strategy</a:t>
            </a:r>
          </a:p>
          <a:p>
            <a:endParaRPr lang="en-US" sz="4000" dirty="0">
              <a:latin typeface="Cinzel" pitchFamily="2" charset="77"/>
              <a:cs typeface="Courier New" panose="02070309020205020404" pitchFamily="49" charset="0"/>
            </a:endParaRPr>
          </a:p>
        </p:txBody>
      </p:sp>
      <p:cxnSp>
        <p:nvCxnSpPr>
          <p:cNvPr id="34" name="Connettore dritto 33">
            <a:extLst>
              <a:ext uri="{FF2B5EF4-FFF2-40B4-BE49-F238E27FC236}">
                <a16:creationId xmlns:a16="http://schemas.microsoft.com/office/drawing/2014/main" id="{6F568F54-5E27-D13C-1F6D-BB4C86D579C7}"/>
              </a:ext>
            </a:extLst>
          </p:cNvPr>
          <p:cNvCxnSpPr/>
          <p:nvPr/>
        </p:nvCxnSpPr>
        <p:spPr>
          <a:xfrm>
            <a:off x="866274" y="4576374"/>
            <a:ext cx="940640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Rettangolo 34">
            <a:extLst>
              <a:ext uri="{FF2B5EF4-FFF2-40B4-BE49-F238E27FC236}">
                <a16:creationId xmlns:a16="http://schemas.microsoft.com/office/drawing/2014/main" id="{26D9E10F-F241-64BE-80C3-02FE282EDFB4}"/>
              </a:ext>
            </a:extLst>
          </p:cNvPr>
          <p:cNvSpPr/>
          <p:nvPr/>
        </p:nvSpPr>
        <p:spPr>
          <a:xfrm>
            <a:off x="627093" y="7021901"/>
            <a:ext cx="10862873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</p:txBody>
      </p:sp>
      <p:sp>
        <p:nvSpPr>
          <p:cNvPr id="39" name="Rettangolo 38">
            <a:extLst>
              <a:ext uri="{FF2B5EF4-FFF2-40B4-BE49-F238E27FC236}">
                <a16:creationId xmlns:a16="http://schemas.microsoft.com/office/drawing/2014/main" id="{C2D815B4-3E24-4DEE-0F58-D82922A57FFF}"/>
              </a:ext>
            </a:extLst>
          </p:cNvPr>
          <p:cNvSpPr/>
          <p:nvPr/>
        </p:nvSpPr>
        <p:spPr>
          <a:xfrm>
            <a:off x="4382401" y="5300313"/>
            <a:ext cx="3690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+</a:t>
            </a:r>
            <a:endParaRPr lang="it-IT" sz="2400" dirty="0"/>
          </a:p>
        </p:txBody>
      </p:sp>
      <p:sp>
        <p:nvSpPr>
          <p:cNvPr id="40" name="Rettangolo 39">
            <a:extLst>
              <a:ext uri="{FF2B5EF4-FFF2-40B4-BE49-F238E27FC236}">
                <a16:creationId xmlns:a16="http://schemas.microsoft.com/office/drawing/2014/main" id="{FE6805F0-EDD0-006D-A8C7-FA500C45B436}"/>
              </a:ext>
            </a:extLst>
          </p:cNvPr>
          <p:cNvSpPr/>
          <p:nvPr/>
        </p:nvSpPr>
        <p:spPr>
          <a:xfrm>
            <a:off x="7528775" y="5300312"/>
            <a:ext cx="3690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endParaRPr lang="it-IT" sz="2400" dirty="0"/>
          </a:p>
        </p:txBody>
      </p:sp>
      <p:pic>
        <p:nvPicPr>
          <p:cNvPr id="44" name="Immagine 43">
            <a:extLst>
              <a:ext uri="{FF2B5EF4-FFF2-40B4-BE49-F238E27FC236}">
                <a16:creationId xmlns:a16="http://schemas.microsoft.com/office/drawing/2014/main" id="{F9A5B234-4915-71C5-011D-03EA92D31B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60933" y="3096824"/>
            <a:ext cx="762000" cy="2959100"/>
          </a:xfrm>
          <a:prstGeom prst="rect">
            <a:avLst/>
          </a:prstGeom>
        </p:spPr>
      </p:pic>
      <p:sp>
        <p:nvSpPr>
          <p:cNvPr id="50" name="Rettangolo 49">
            <a:extLst>
              <a:ext uri="{FF2B5EF4-FFF2-40B4-BE49-F238E27FC236}">
                <a16:creationId xmlns:a16="http://schemas.microsoft.com/office/drawing/2014/main" id="{7A8E9D98-01FC-EC33-BB31-8C0EA8AD38E3}"/>
              </a:ext>
            </a:extLst>
          </p:cNvPr>
          <p:cNvSpPr/>
          <p:nvPr/>
        </p:nvSpPr>
        <p:spPr>
          <a:xfrm>
            <a:off x="431995" y="1290751"/>
            <a:ext cx="11724454" cy="33855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b="1" dirty="0">
                <a:latin typeface="Book Antiqua" panose="02040602050305030304" pitchFamily="18" charset="0"/>
                <a:cs typeface="Courier New" panose="02070309020205020404" pitchFamily="49" charset="0"/>
              </a:rPr>
              <a:t>Thermal </a:t>
            </a:r>
            <a:r>
              <a:rPr lang="it-IT" sz="1600" b="1" dirty="0" err="1">
                <a:latin typeface="Book Antiqua" panose="02040602050305030304" pitchFamily="18" charset="0"/>
                <a:cs typeface="Courier New" panose="02070309020205020404" pitchFamily="49" charset="0"/>
              </a:rPr>
              <a:t>lensing</a:t>
            </a:r>
            <a:r>
              <a:rPr lang="it-IT" sz="1600" b="1" dirty="0">
                <a:latin typeface="Book Antiqua" panose="02040602050305030304" pitchFamily="18" charset="0"/>
                <a:cs typeface="Courier New" panose="02070309020205020404" pitchFamily="49" charset="0"/>
              </a:rPr>
              <a:t> in the </a:t>
            </a:r>
            <a:r>
              <a:rPr lang="it-IT" sz="1600" b="1" dirty="0" err="1">
                <a:latin typeface="Book Antiqua" panose="02040602050305030304" pitchFamily="18" charset="0"/>
                <a:cs typeface="Courier New" panose="02070309020205020404" pitchFamily="49" charset="0"/>
              </a:rPr>
              <a:t>mirrors</a:t>
            </a:r>
            <a:endParaRPr lang="it-IT" sz="1600" b="1" dirty="0">
              <a:latin typeface="Book Antiqua" panose="02040602050305030304" pitchFamily="18" charset="0"/>
              <a:cs typeface="Courier New" panose="02070309020205020404" pitchFamily="49" charset="0"/>
            </a:endParaRPr>
          </a:p>
        </p:txBody>
      </p:sp>
      <p:cxnSp>
        <p:nvCxnSpPr>
          <p:cNvPr id="2" name="Connettore dritto 1">
            <a:extLst>
              <a:ext uri="{FF2B5EF4-FFF2-40B4-BE49-F238E27FC236}">
                <a16:creationId xmlns:a16="http://schemas.microsoft.com/office/drawing/2014/main" id="{1A9113BB-097B-8BA5-5CDC-79958E72D363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Connettore dritto 3">
            <a:extLst>
              <a:ext uri="{FF2B5EF4-FFF2-40B4-BE49-F238E27FC236}">
                <a16:creationId xmlns:a16="http://schemas.microsoft.com/office/drawing/2014/main" id="{0F7B8208-2F3B-D6BF-DC84-66F64DBA37C1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Immagine 6">
            <a:extLst>
              <a:ext uri="{FF2B5EF4-FFF2-40B4-BE49-F238E27FC236}">
                <a16:creationId xmlns:a16="http://schemas.microsoft.com/office/drawing/2014/main" id="{0497D2BB-EC23-0027-A09A-F6539931335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332" t="6441" r="31647" b="6966"/>
          <a:stretch>
            <a:fillRect/>
          </a:stretch>
        </p:blipFill>
        <p:spPr>
          <a:xfrm>
            <a:off x="5962650" y="4692294"/>
            <a:ext cx="572531" cy="1793623"/>
          </a:xfrm>
          <a:prstGeom prst="rect">
            <a:avLst/>
          </a:prstGeom>
          <a:ln w="9525">
            <a:solidFill>
              <a:schemeClr val="tx1"/>
            </a:solidFill>
          </a:ln>
        </p:spPr>
      </p:pic>
      <p:pic>
        <p:nvPicPr>
          <p:cNvPr id="3" name="Immagine 2">
            <a:extLst>
              <a:ext uri="{FF2B5EF4-FFF2-40B4-BE49-F238E27FC236}">
                <a16:creationId xmlns:a16="http://schemas.microsoft.com/office/drawing/2014/main" id="{525B783F-6C5E-F66B-5A9D-C05CFC5C64A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1485" t="24290" r="44101" b="54879"/>
          <a:stretch>
            <a:fillRect/>
          </a:stretch>
        </p:blipFill>
        <p:spPr>
          <a:xfrm>
            <a:off x="2745043" y="4692294"/>
            <a:ext cx="572531" cy="182357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0" name="Immagine 19">
            <a:extLst>
              <a:ext uri="{FF2B5EF4-FFF2-40B4-BE49-F238E27FC236}">
                <a16:creationId xmlns:a16="http://schemas.microsoft.com/office/drawing/2014/main" id="{DD91EC84-4EAE-CAA3-F6E1-AB89F9ED86D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1734" t="6176" r="24715" b="3430"/>
          <a:stretch>
            <a:fillRect/>
          </a:stretch>
        </p:blipFill>
        <p:spPr>
          <a:xfrm>
            <a:off x="9026736" y="4637870"/>
            <a:ext cx="464325" cy="1935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215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egnaposto piè di pagina 1">
            <a:extLst>
              <a:ext uri="{FF2B5EF4-FFF2-40B4-BE49-F238E27FC236}">
                <a16:creationId xmlns:a16="http://schemas.microsoft.com/office/drawing/2014/main" id="{3EA80BE9-808C-8352-BD00-2EB620A09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E54FD393-10D6-0FD2-E82A-EFC186742D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pPr/>
              <a:t>14</a:t>
            </a:fld>
            <a:endParaRPr lang="it-IT"/>
          </a:p>
        </p:txBody>
      </p:sp>
      <p:pic>
        <p:nvPicPr>
          <p:cNvPr id="12" name="Immagine 11" descr="Immagine che contiene Policromia, schermata, viola, violetto&#10;&#10;Descrizione generata automaticamente">
            <a:extLst>
              <a:ext uri="{FF2B5EF4-FFF2-40B4-BE49-F238E27FC236}">
                <a16:creationId xmlns:a16="http://schemas.microsoft.com/office/drawing/2014/main" id="{91E08CA6-B7C9-7198-C8FE-BB5943BF84F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519" r="23208" b="15816"/>
          <a:stretch>
            <a:fillRect/>
          </a:stretch>
        </p:blipFill>
        <p:spPr>
          <a:xfrm>
            <a:off x="9536328" y="4781872"/>
            <a:ext cx="1516538" cy="1537020"/>
          </a:xfrm>
          <a:prstGeom prst="rect">
            <a:avLst/>
          </a:prstGeom>
        </p:spPr>
      </p:pic>
      <p:sp>
        <p:nvSpPr>
          <p:cNvPr id="18" name="Titolo 2">
            <a:extLst>
              <a:ext uri="{FF2B5EF4-FFF2-40B4-BE49-F238E27FC236}">
                <a16:creationId xmlns:a16="http://schemas.microsoft.com/office/drawing/2014/main" id="{0312B29F-5A8A-132A-D229-5B6A14D7668A}"/>
              </a:ext>
            </a:extLst>
          </p:cNvPr>
          <p:cNvSpPr txBox="1">
            <a:spLocks/>
          </p:cNvSpPr>
          <p:nvPr/>
        </p:nvSpPr>
        <p:spPr>
          <a:xfrm>
            <a:off x="521685" y="2288864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dirty="0">
              <a:latin typeface="Cinzel" pitchFamily="2" charset="77"/>
              <a:cs typeface="Courier New" panose="02070309020205020404" pitchFamily="49" charset="0"/>
            </a:endParaRPr>
          </a:p>
        </p:txBody>
      </p:sp>
      <p:sp>
        <p:nvSpPr>
          <p:cNvPr id="23" name="Rettangolo 22">
            <a:extLst>
              <a:ext uri="{FF2B5EF4-FFF2-40B4-BE49-F238E27FC236}">
                <a16:creationId xmlns:a16="http://schemas.microsoft.com/office/drawing/2014/main" id="{EC10FEA6-6C53-C56E-2198-ACB4BFC742BA}"/>
              </a:ext>
            </a:extLst>
          </p:cNvPr>
          <p:cNvSpPr/>
          <p:nvPr/>
        </p:nvSpPr>
        <p:spPr>
          <a:xfrm>
            <a:off x="9460261" y="4760414"/>
            <a:ext cx="104387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it-IT" sz="1400" dirty="0">
                <a:solidFill>
                  <a:schemeClr val="accent4">
                    <a:lumMod val="60000"/>
                    <a:lumOff val="40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Real DAS</a:t>
            </a:r>
            <a:endParaRPr lang="it-IT" sz="1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7" name="CasellaDiTesto 56">
            <a:extLst>
              <a:ext uri="{FF2B5EF4-FFF2-40B4-BE49-F238E27FC236}">
                <a16:creationId xmlns:a16="http://schemas.microsoft.com/office/drawing/2014/main" id="{38A54728-ABE7-CD75-49E0-48763C9CD207}"/>
              </a:ext>
            </a:extLst>
          </p:cNvPr>
          <p:cNvSpPr txBox="1"/>
          <p:nvPr/>
        </p:nvSpPr>
        <p:spPr>
          <a:xfrm>
            <a:off x="428950" y="1287508"/>
            <a:ext cx="566705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</a:rPr>
              <a:t>High-power CO₂ laser </a:t>
            </a:r>
            <a:r>
              <a:rPr lang="it-IT" sz="1600" dirty="0" err="1">
                <a:latin typeface="Book Antiqua" panose="02040602050305030304" pitchFamily="18" charset="0"/>
              </a:rPr>
              <a:t>projectors</a:t>
            </a:r>
            <a:r>
              <a:rPr lang="it-IT" sz="1600" dirty="0">
                <a:latin typeface="Book Antiqua" panose="02040602050305030304" pitchFamily="18" charset="0"/>
              </a:rPr>
              <a:t> are </a:t>
            </a:r>
            <a:r>
              <a:rPr lang="it-IT" sz="1600" dirty="0" err="1">
                <a:latin typeface="Book Antiqua" panose="02040602050305030304" pitchFamily="18" charset="0"/>
              </a:rPr>
              <a:t>used</a:t>
            </a:r>
            <a:r>
              <a:rPr lang="it-IT" sz="1600" dirty="0">
                <a:latin typeface="Book Antiqua" panose="02040602050305030304" pitchFamily="18" charset="0"/>
              </a:rPr>
              <a:t> to </a:t>
            </a:r>
            <a:r>
              <a:rPr lang="it-IT" sz="1600" dirty="0" err="1">
                <a:latin typeface="Book Antiqua" panose="02040602050305030304" pitchFamily="18" charset="0"/>
              </a:rPr>
              <a:t>correct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thermal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lensing</a:t>
            </a:r>
            <a:endParaRPr lang="it-IT" sz="1600" dirty="0">
              <a:latin typeface="Book Antiqua" panose="02040602050305030304" pitchFamily="18" charset="0"/>
            </a:endParaRPr>
          </a:p>
          <a:p>
            <a:endParaRPr lang="it-IT" sz="1600" dirty="0"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</a:rPr>
              <a:t>CO</a:t>
            </a:r>
            <a:r>
              <a:rPr lang="it-IT" sz="1600" baseline="-25000" dirty="0">
                <a:latin typeface="Book Antiqua" panose="02040602050305030304" pitchFamily="18" charset="0"/>
              </a:rPr>
              <a:t>2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wavelength</a:t>
            </a:r>
            <a:r>
              <a:rPr lang="it-IT" sz="1600" dirty="0">
                <a:latin typeface="Book Antiqua" panose="02040602050305030304" pitchFamily="18" charset="0"/>
              </a:rPr>
              <a:t> (</a:t>
            </a:r>
            <a:r>
              <a:rPr lang="el-GR" sz="1600" dirty="0">
                <a:latin typeface="Book Antiqua" panose="02040602050305030304" pitchFamily="18" charset="0"/>
              </a:rPr>
              <a:t>λ=10.6 µ</a:t>
            </a:r>
            <a:r>
              <a:rPr lang="it-IT" sz="1600" dirty="0">
                <a:latin typeface="Book Antiqua" panose="02040602050305030304" pitchFamily="18" charset="0"/>
              </a:rPr>
              <a:t>m) </a:t>
            </a:r>
            <a:r>
              <a:rPr lang="it-IT" sz="1600" dirty="0" err="1">
                <a:latin typeface="Book Antiqua" panose="02040602050305030304" pitchFamily="18" charset="0"/>
              </a:rPr>
              <a:t>completely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absorbed</a:t>
            </a:r>
            <a:r>
              <a:rPr lang="it-IT" sz="1600" dirty="0">
                <a:latin typeface="Book Antiqua" panose="02040602050305030304" pitchFamily="18" charset="0"/>
              </a:rPr>
              <a:t> by </a:t>
            </a:r>
            <a:r>
              <a:rPr lang="it-IT" sz="1600" dirty="0" err="1">
                <a:latin typeface="Book Antiqua" panose="02040602050305030304" pitchFamily="18" charset="0"/>
              </a:rPr>
              <a:t>fused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silica</a:t>
            </a:r>
            <a:endParaRPr lang="it-IT" sz="1600" dirty="0"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 err="1">
                <a:latin typeface="Book Antiqua" panose="02040602050305030304" pitchFamily="18" charset="0"/>
              </a:rPr>
              <a:t>Heating</a:t>
            </a:r>
            <a:r>
              <a:rPr lang="it-IT" sz="1600" dirty="0">
                <a:latin typeface="Book Antiqua" panose="02040602050305030304" pitchFamily="18" charset="0"/>
              </a:rPr>
              <a:t> pattern </a:t>
            </a:r>
            <a:r>
              <a:rPr lang="it-IT" sz="1600" dirty="0" err="1">
                <a:latin typeface="Book Antiqua" panose="02040602050305030304" pitchFamily="18" charset="0"/>
              </a:rPr>
              <a:t>projected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onto</a:t>
            </a:r>
            <a:r>
              <a:rPr lang="it-IT" sz="1600" dirty="0">
                <a:latin typeface="Book Antiqua" panose="02040602050305030304" pitchFamily="18" charset="0"/>
              </a:rPr>
              <a:t> the </a:t>
            </a:r>
            <a:r>
              <a:rPr lang="it-IT" sz="1600" dirty="0" err="1">
                <a:latin typeface="Book Antiqua" panose="02040602050305030304" pitchFamily="18" charset="0"/>
              </a:rPr>
              <a:t>Compensation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Plates</a:t>
            </a:r>
            <a:r>
              <a:rPr lang="it-IT" sz="1600" dirty="0">
                <a:latin typeface="Book Antiqua" panose="02040602050305030304" pitchFamily="18" charset="0"/>
              </a:rPr>
              <a:t> (</a:t>
            </a:r>
            <a:r>
              <a:rPr lang="it-IT" sz="1600" dirty="0" err="1">
                <a:latin typeface="Book Antiqua" panose="02040602050305030304" pitchFamily="18" charset="0"/>
              </a:rPr>
              <a:t>CPs</a:t>
            </a:r>
            <a:r>
              <a:rPr lang="it-IT" sz="1600" dirty="0">
                <a:latin typeface="Book Antiqua" panose="02040602050305030304" pitchFamily="18" charset="0"/>
              </a:rPr>
              <a:t>) in </a:t>
            </a:r>
            <a:r>
              <a:rPr lang="it-IT" sz="1600" dirty="0" err="1">
                <a:latin typeface="Book Antiqua" panose="02040602050305030304" pitchFamily="18" charset="0"/>
              </a:rPr>
              <a:t>order</a:t>
            </a:r>
            <a:r>
              <a:rPr lang="it-IT" sz="1600" dirty="0">
                <a:latin typeface="Book Antiqua" panose="02040602050305030304" pitchFamily="18" charset="0"/>
              </a:rPr>
              <a:t> to </a:t>
            </a:r>
            <a:r>
              <a:rPr lang="it-IT" sz="1600" dirty="0" err="1">
                <a:latin typeface="Book Antiqua" panose="02040602050305030304" pitchFamily="18" charset="0"/>
              </a:rPr>
              <a:t>avoid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injecting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noise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into</a:t>
            </a:r>
            <a:r>
              <a:rPr lang="it-IT" sz="1600" dirty="0">
                <a:latin typeface="Book Antiqua" panose="02040602050305030304" pitchFamily="18" charset="0"/>
              </a:rPr>
              <a:t> the FP </a:t>
            </a:r>
            <a:r>
              <a:rPr lang="it-IT" sz="1600" dirty="0" err="1">
                <a:latin typeface="Book Antiqua" panose="02040602050305030304" pitchFamily="18" charset="0"/>
              </a:rPr>
              <a:t>cavities</a:t>
            </a:r>
            <a:endParaRPr lang="it-IT" sz="1600" dirty="0"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The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heating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profile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is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shaped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to compensate for the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distorsion</a:t>
            </a:r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An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annular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beam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can be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generated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using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an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axicon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(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conical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lens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)</a:t>
            </a:r>
          </a:p>
          <a:p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en-GB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Optimal heating pattern is achieved using a two-ring heating profile [Double Axicon System (DAS)]:</a:t>
            </a:r>
          </a:p>
          <a:p>
            <a:endParaRPr lang="en-GB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en-GB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INNER RING </a:t>
            </a:r>
            <a:r>
              <a:rPr lang="en-GB" sz="1600" dirty="0">
                <a:latin typeface="Book Antiqua" panose="02040602050305030304" pitchFamily="18" charset="0"/>
                <a:cs typeface="Courier New" panose="02070309020205020404" pitchFamily="49" charset="0"/>
                <a:sym typeface="Wingdings" pitchFamily="2" charset="2"/>
              </a:rPr>
              <a:t> </a:t>
            </a:r>
            <a:r>
              <a:rPr lang="en-GB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thick and weak</a:t>
            </a:r>
          </a:p>
          <a:p>
            <a:pPr lvl="1">
              <a:buClr>
                <a:schemeClr val="accent4">
                  <a:lumMod val="50000"/>
                </a:schemeClr>
              </a:buClr>
            </a:pPr>
            <a:endParaRPr lang="en-GB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en-GB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OUTER RING </a:t>
            </a:r>
            <a:r>
              <a:rPr lang="en-GB" sz="1600" dirty="0">
                <a:latin typeface="Book Antiqua" panose="02040602050305030304" pitchFamily="18" charset="0"/>
                <a:cs typeface="Courier New" panose="02070309020205020404" pitchFamily="49" charset="0"/>
                <a:sym typeface="Wingdings" pitchFamily="2" charset="2"/>
              </a:rPr>
              <a:t></a:t>
            </a:r>
            <a:r>
              <a:rPr lang="en-GB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thin and bright</a:t>
            </a:r>
            <a:endParaRPr lang="it-IT" sz="1600" dirty="0">
              <a:latin typeface="Book Antiqua" panose="02040602050305030304" pitchFamily="18" charset="0"/>
            </a:endParaRPr>
          </a:p>
        </p:txBody>
      </p:sp>
      <p:sp>
        <p:nvSpPr>
          <p:cNvPr id="59" name="Titolo 2">
            <a:extLst>
              <a:ext uri="{FF2B5EF4-FFF2-40B4-BE49-F238E27FC236}">
                <a16:creationId xmlns:a16="http://schemas.microsoft.com/office/drawing/2014/main" id="{87D5175D-EE2F-A769-04F0-0ACCF628C006}"/>
              </a:ext>
            </a:extLst>
          </p:cNvPr>
          <p:cNvSpPr txBox="1">
            <a:spLocks/>
          </p:cNvSpPr>
          <p:nvPr/>
        </p:nvSpPr>
        <p:spPr>
          <a:xfrm>
            <a:off x="347922" y="-4821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4000" b="1" dirty="0">
              <a:latin typeface="Cinzel" pitchFamily="2" charset="77"/>
              <a:cs typeface="Courier New" panose="02070309020205020404" pitchFamily="49" charset="0"/>
            </a:endParaRPr>
          </a:p>
          <a:p>
            <a:endParaRPr lang="it-IT" sz="4000" b="1" dirty="0">
              <a:latin typeface="Cinzel" pitchFamily="2" charset="77"/>
              <a:cs typeface="Courier New" panose="02070309020205020404" pitchFamily="49" charset="0"/>
            </a:endParaRPr>
          </a:p>
          <a:p>
            <a:r>
              <a:rPr lang="it-IT" sz="3000" dirty="0"/>
              <a:t>⚜️</a:t>
            </a:r>
            <a:r>
              <a:rPr lang="it-IT" sz="3600" dirty="0"/>
              <a:t> </a:t>
            </a:r>
            <a:r>
              <a:rPr lang="en-US" sz="3700" dirty="0">
                <a:latin typeface="Cinzel" pitchFamily="2" charset="77"/>
                <a:cs typeface="Courier New" panose="02070309020205020404" pitchFamily="49" charset="0"/>
              </a:rPr>
              <a:t>CO</a:t>
            </a:r>
            <a:r>
              <a:rPr lang="en-US" sz="3700" baseline="-25000" dirty="0">
                <a:latin typeface="Cinzel" pitchFamily="2" charset="77"/>
                <a:cs typeface="Courier New" panose="02070309020205020404" pitchFamily="49" charset="0"/>
              </a:rPr>
              <a:t>2</a:t>
            </a:r>
            <a:r>
              <a:rPr lang="en-US" sz="3700" dirty="0">
                <a:latin typeface="Cinzel" pitchFamily="2" charset="77"/>
                <a:cs typeface="Courier New" panose="02070309020205020404" pitchFamily="49" charset="0"/>
              </a:rPr>
              <a:t> Laser Projectors</a:t>
            </a:r>
          </a:p>
          <a:p>
            <a:endParaRPr lang="en-US" sz="3400" dirty="0">
              <a:latin typeface="Cinzel" pitchFamily="2" charset="77"/>
              <a:cs typeface="Courier New" panose="02070309020205020404" pitchFamily="49" charset="0"/>
            </a:endParaRPr>
          </a:p>
          <a:p>
            <a:endParaRPr lang="en-US" sz="4000" dirty="0">
              <a:latin typeface="Cinzel" pitchFamily="2" charset="77"/>
              <a:cs typeface="Courier New" panose="02070309020205020404" pitchFamily="49" charset="0"/>
            </a:endParaRPr>
          </a:p>
        </p:txBody>
      </p:sp>
      <p:pic>
        <p:nvPicPr>
          <p:cNvPr id="83" name="Immagine 82">
            <a:extLst>
              <a:ext uri="{FF2B5EF4-FFF2-40B4-BE49-F238E27FC236}">
                <a16:creationId xmlns:a16="http://schemas.microsoft.com/office/drawing/2014/main" id="{A4B6112F-1427-0ED6-6D56-1D49E7FAD4A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615" r="17011" b="47889"/>
          <a:stretch>
            <a:fillRect/>
          </a:stretch>
        </p:blipFill>
        <p:spPr>
          <a:xfrm>
            <a:off x="6150167" y="4765800"/>
            <a:ext cx="3186730" cy="1546238"/>
          </a:xfrm>
          <a:prstGeom prst="rect">
            <a:avLst/>
          </a:prstGeom>
          <a:ln w="22225">
            <a:solidFill>
              <a:schemeClr val="accent4">
                <a:lumMod val="50000"/>
              </a:schemeClr>
            </a:solidFill>
          </a:ln>
        </p:spPr>
      </p:pic>
      <p:pic>
        <p:nvPicPr>
          <p:cNvPr id="85" name="Immagine 84">
            <a:extLst>
              <a:ext uri="{FF2B5EF4-FFF2-40B4-BE49-F238E27FC236}">
                <a16:creationId xmlns:a16="http://schemas.microsoft.com/office/drawing/2014/main" id="{47587B43-862E-76CF-D5D7-21CB1B26115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861" t="11527" r="13084" b="18962"/>
          <a:stretch>
            <a:fillRect/>
          </a:stretch>
        </p:blipFill>
        <p:spPr>
          <a:xfrm>
            <a:off x="6150166" y="3213523"/>
            <a:ext cx="1596620" cy="1428893"/>
          </a:xfrm>
          <a:prstGeom prst="rect">
            <a:avLst/>
          </a:prstGeom>
        </p:spPr>
      </p:pic>
      <p:pic>
        <p:nvPicPr>
          <p:cNvPr id="87" name="Immagine 86">
            <a:extLst>
              <a:ext uri="{FF2B5EF4-FFF2-40B4-BE49-F238E27FC236}">
                <a16:creationId xmlns:a16="http://schemas.microsoft.com/office/drawing/2014/main" id="{81530A68-ABE6-3FF8-FE07-9BD9162DDA3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8842" t="11640" r="11950" b="9084"/>
          <a:stretch>
            <a:fillRect/>
          </a:stretch>
        </p:blipFill>
        <p:spPr>
          <a:xfrm>
            <a:off x="8078219" y="3255105"/>
            <a:ext cx="1258678" cy="1331568"/>
          </a:xfrm>
          <a:prstGeom prst="rect">
            <a:avLst/>
          </a:prstGeom>
        </p:spPr>
      </p:pic>
      <p:sp>
        <p:nvSpPr>
          <p:cNvPr id="2" name="Rettangolo 1">
            <a:extLst>
              <a:ext uri="{FF2B5EF4-FFF2-40B4-BE49-F238E27FC236}">
                <a16:creationId xmlns:a16="http://schemas.microsoft.com/office/drawing/2014/main" id="{17FD0339-1357-E6C5-0C5A-2A71A731316A}"/>
              </a:ext>
            </a:extLst>
          </p:cNvPr>
          <p:cNvSpPr/>
          <p:nvPr/>
        </p:nvSpPr>
        <p:spPr>
          <a:xfrm>
            <a:off x="6347037" y="2904794"/>
            <a:ext cx="125867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it-IT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Inner ring</a:t>
            </a:r>
            <a:endParaRPr lang="it-IT" sz="1400" dirty="0"/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3249E959-BEBA-09F4-3515-E29C39DA0479}"/>
              </a:ext>
            </a:extLst>
          </p:cNvPr>
          <p:cNvSpPr/>
          <p:nvPr/>
        </p:nvSpPr>
        <p:spPr>
          <a:xfrm>
            <a:off x="8006463" y="2928137"/>
            <a:ext cx="125867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it-IT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Outer ring</a:t>
            </a:r>
            <a:endParaRPr lang="it-IT" sz="1400" dirty="0"/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EC99971A-9BAC-5129-C12E-A85E6E6D274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5668" b="7420"/>
          <a:stretch/>
        </p:blipFill>
        <p:spPr>
          <a:xfrm>
            <a:off x="9725756" y="3177702"/>
            <a:ext cx="1327110" cy="1371513"/>
          </a:xfrm>
          <a:prstGeom prst="rect">
            <a:avLst/>
          </a:prstGeom>
        </p:spPr>
      </p:pic>
      <p:sp>
        <p:nvSpPr>
          <p:cNvPr id="10" name="Rettangolo 9">
            <a:extLst>
              <a:ext uri="{FF2B5EF4-FFF2-40B4-BE49-F238E27FC236}">
                <a16:creationId xmlns:a16="http://schemas.microsoft.com/office/drawing/2014/main" id="{080222FE-F3DE-D57F-FFD4-5498101885B3}"/>
              </a:ext>
            </a:extLst>
          </p:cNvPr>
          <p:cNvSpPr/>
          <p:nvPr/>
        </p:nvSpPr>
        <p:spPr>
          <a:xfrm>
            <a:off x="9505651" y="2915621"/>
            <a:ext cx="176194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4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Simulated</a:t>
            </a:r>
            <a:r>
              <a:rPr lang="it-IT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 DAS</a:t>
            </a:r>
            <a:endParaRPr lang="it-IT" sz="1400" dirty="0"/>
          </a:p>
        </p:txBody>
      </p:sp>
      <p:sp>
        <p:nvSpPr>
          <p:cNvPr id="11" name="Più 10">
            <a:extLst>
              <a:ext uri="{FF2B5EF4-FFF2-40B4-BE49-F238E27FC236}">
                <a16:creationId xmlns:a16="http://schemas.microsoft.com/office/drawing/2014/main" id="{90A88562-302D-0A0D-DF14-56A2C7AEFE24}"/>
              </a:ext>
            </a:extLst>
          </p:cNvPr>
          <p:cNvSpPr/>
          <p:nvPr/>
        </p:nvSpPr>
        <p:spPr>
          <a:xfrm>
            <a:off x="7762367" y="3820666"/>
            <a:ext cx="207025" cy="245194"/>
          </a:xfrm>
          <a:prstGeom prst="mathPlus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3" name="Uguale 12">
            <a:extLst>
              <a:ext uri="{FF2B5EF4-FFF2-40B4-BE49-F238E27FC236}">
                <a16:creationId xmlns:a16="http://schemas.microsoft.com/office/drawing/2014/main" id="{4722E4F5-E04E-F039-A713-8D940EDD6C35}"/>
              </a:ext>
            </a:extLst>
          </p:cNvPr>
          <p:cNvSpPr/>
          <p:nvPr/>
        </p:nvSpPr>
        <p:spPr>
          <a:xfrm>
            <a:off x="9451707" y="3820666"/>
            <a:ext cx="175345" cy="214609"/>
          </a:xfrm>
          <a:prstGeom prst="mathEqual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solidFill>
                <a:schemeClr val="tx1"/>
              </a:solidFill>
            </a:endParaRPr>
          </a:p>
        </p:txBody>
      </p:sp>
      <p:cxnSp>
        <p:nvCxnSpPr>
          <p:cNvPr id="5" name="Connettore dritto 4">
            <a:extLst>
              <a:ext uri="{FF2B5EF4-FFF2-40B4-BE49-F238E27FC236}">
                <a16:creationId xmlns:a16="http://schemas.microsoft.com/office/drawing/2014/main" id="{675FE32C-346E-FA38-F37C-8DB1D1172273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Connettore dritto 5">
            <a:extLst>
              <a:ext uri="{FF2B5EF4-FFF2-40B4-BE49-F238E27FC236}">
                <a16:creationId xmlns:a16="http://schemas.microsoft.com/office/drawing/2014/main" id="{5CE926B8-D5B0-DC8A-AE23-D42B21DBDC33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magine 19">
            <a:extLst>
              <a:ext uri="{FF2B5EF4-FFF2-40B4-BE49-F238E27FC236}">
                <a16:creationId xmlns:a16="http://schemas.microsoft.com/office/drawing/2014/main" id="{FAD4317C-E61E-7029-7E11-E5A9348DDD8F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4523"/>
          <a:stretch>
            <a:fillRect/>
          </a:stretch>
        </p:blipFill>
        <p:spPr>
          <a:xfrm>
            <a:off x="6625246" y="1209603"/>
            <a:ext cx="4438650" cy="1781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4894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DC91D7A8-59B5-BB58-05DC-1D6A5C8DF5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Erice, 20-27 May 2026</a:t>
            </a:r>
            <a:endParaRPr lang="it-IT" dirty="0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FA9A262E-894E-B037-F428-8D3236C4C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15</a:t>
            </a:fld>
            <a:endParaRPr lang="it-IT"/>
          </a:p>
        </p:txBody>
      </p:sp>
      <p:pic>
        <p:nvPicPr>
          <p:cNvPr id="6" name="VID_20260218_115020.mp4">
            <a:hlinkClick r:id="" action="ppaction://media"/>
            <a:extLst>
              <a:ext uri="{FF2B5EF4-FFF2-40B4-BE49-F238E27FC236}">
                <a16:creationId xmlns:a16="http://schemas.microsoft.com/office/drawing/2014/main" id="{73A38424-F94A-63E3-2539-D5AF4788D9C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854825" y="0"/>
            <a:ext cx="3741571" cy="6651682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B3080FD6-AE36-69F1-2C8C-DE0B00AD915E}"/>
              </a:ext>
            </a:extLst>
          </p:cNvPr>
          <p:cNvSpPr txBox="1"/>
          <p:nvPr/>
        </p:nvSpPr>
        <p:spPr>
          <a:xfrm>
            <a:off x="7895058" y="6187073"/>
            <a:ext cx="31819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i="1" dirty="0">
                <a:solidFill>
                  <a:schemeClr val="accent4">
                    <a:lumMod val="50000"/>
                  </a:schemeClr>
                </a:solidFill>
                <a:latin typeface="Cambria" panose="02040503050406030204" pitchFamily="18" charset="0"/>
              </a:rPr>
              <a:t>Credit by Luciano Antonio </a:t>
            </a:r>
            <a:r>
              <a:rPr lang="it-IT" sz="1600" i="1" dirty="0" err="1">
                <a:solidFill>
                  <a:schemeClr val="accent4">
                    <a:lumMod val="50000"/>
                  </a:schemeClr>
                </a:solidFill>
                <a:latin typeface="Cambria" panose="02040503050406030204" pitchFamily="18" charset="0"/>
              </a:rPr>
              <a:t>Corubolo</a:t>
            </a:r>
            <a:endParaRPr lang="it-IT" sz="1600" i="1" dirty="0">
              <a:solidFill>
                <a:schemeClr val="accent4">
                  <a:lumMod val="50000"/>
                </a:schemeClr>
              </a:solidFill>
              <a:latin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0781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6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egnaposto piè di pagina 1">
            <a:extLst>
              <a:ext uri="{FF2B5EF4-FFF2-40B4-BE49-F238E27FC236}">
                <a16:creationId xmlns:a16="http://schemas.microsoft.com/office/drawing/2014/main" id="{E7A6499F-F205-8FE8-6F96-0054CC64A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B985A0-FA71-961A-C44E-4CAD46CD4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pPr/>
              <a:t>16</a:t>
            </a:fld>
            <a:endParaRPr lang="it-IT"/>
          </a:p>
        </p:txBody>
      </p:sp>
      <p:pic>
        <p:nvPicPr>
          <p:cNvPr id="6" name="Online Media 5" title="Cailabs CANUNDA-AXICON - High quality Bessel beam for glass cutting [English]">
            <a:hlinkClick r:id="" action="ppaction://media"/>
            <a:extLst>
              <a:ext uri="{FF2B5EF4-FFF2-40B4-BE49-F238E27FC236}">
                <a16:creationId xmlns:a16="http://schemas.microsoft.com/office/drawing/2014/main" id="{712CD371-41AD-E054-C901-A4EF790268A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485432" y="593725"/>
            <a:ext cx="9710738" cy="5486400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07C5F4A6-5321-3174-3F38-C89BA9E10ED8}"/>
              </a:ext>
            </a:extLst>
          </p:cNvPr>
          <p:cNvSpPr txBox="1"/>
          <p:nvPr/>
        </p:nvSpPr>
        <p:spPr>
          <a:xfrm>
            <a:off x="4038600" y="224393"/>
            <a:ext cx="61001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dirty="0">
                <a:latin typeface="Book Antiqua" panose="02040602050305030304" pitchFamily="18" charset="0"/>
              </a:rPr>
              <a:t>https://</a:t>
            </a:r>
            <a:r>
              <a:rPr lang="it-IT" dirty="0" err="1">
                <a:latin typeface="Book Antiqua" panose="02040602050305030304" pitchFamily="18" charset="0"/>
              </a:rPr>
              <a:t>www.youtube.com</a:t>
            </a:r>
            <a:r>
              <a:rPr lang="it-IT" dirty="0">
                <a:latin typeface="Book Antiqua" panose="02040602050305030304" pitchFamily="18" charset="0"/>
              </a:rPr>
              <a:t>/</a:t>
            </a:r>
            <a:r>
              <a:rPr lang="it-IT" dirty="0" err="1">
                <a:latin typeface="Book Antiqua" panose="02040602050305030304" pitchFamily="18" charset="0"/>
              </a:rPr>
              <a:t>watch?v</a:t>
            </a:r>
            <a:r>
              <a:rPr lang="it-IT" dirty="0">
                <a:latin typeface="Book Antiqua" panose="02040602050305030304" pitchFamily="18" charset="0"/>
              </a:rPr>
              <a:t>=BUUVRYy0y20</a:t>
            </a:r>
          </a:p>
        </p:txBody>
      </p:sp>
    </p:spTree>
    <p:extLst>
      <p:ext uri="{BB962C8B-B14F-4D97-AF65-F5344CB8AC3E}">
        <p14:creationId xmlns:p14="http://schemas.microsoft.com/office/powerpoint/2010/main" val="4018640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egnaposto piè di pagina 1">
            <a:extLst>
              <a:ext uri="{FF2B5EF4-FFF2-40B4-BE49-F238E27FC236}">
                <a16:creationId xmlns:a16="http://schemas.microsoft.com/office/drawing/2014/main" id="{E9DE5DEF-5258-9D44-EB4A-0BB39491F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89A45101-A76C-A42D-F93B-3F7F0EE71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pPr/>
              <a:t>17</a:t>
            </a:fld>
            <a:endParaRPr lang="it-IT"/>
          </a:p>
        </p:txBody>
      </p:sp>
      <p:pic>
        <p:nvPicPr>
          <p:cNvPr id="19" name="Immagine 18">
            <a:extLst>
              <a:ext uri="{FF2B5EF4-FFF2-40B4-BE49-F238E27FC236}">
                <a16:creationId xmlns:a16="http://schemas.microsoft.com/office/drawing/2014/main" id="{7422838A-C6A5-7557-C9A6-11F4F9E1A40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272" t="14896" r="14631" b="17383"/>
          <a:stretch>
            <a:fillRect/>
          </a:stretch>
        </p:blipFill>
        <p:spPr>
          <a:xfrm>
            <a:off x="7768415" y="3529388"/>
            <a:ext cx="2584209" cy="2570071"/>
          </a:xfrm>
          <a:prstGeom prst="ellipse">
            <a:avLst/>
          </a:prstGeom>
        </p:spPr>
      </p:pic>
      <p:pic>
        <p:nvPicPr>
          <p:cNvPr id="20" name="Immagine 19">
            <a:extLst>
              <a:ext uri="{FF2B5EF4-FFF2-40B4-BE49-F238E27FC236}">
                <a16:creationId xmlns:a16="http://schemas.microsoft.com/office/drawing/2014/main" id="{1BD2E6B2-03B5-226A-5581-E350C531D4A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78" r="5668" b="7420"/>
          <a:stretch>
            <a:fillRect/>
          </a:stretch>
        </p:blipFill>
        <p:spPr>
          <a:xfrm>
            <a:off x="1642577" y="3184243"/>
            <a:ext cx="2743199" cy="2915216"/>
          </a:xfrm>
          <a:prstGeom prst="rect">
            <a:avLst/>
          </a:prstGeom>
        </p:spPr>
      </p:pic>
      <p:sp>
        <p:nvSpPr>
          <p:cNvPr id="26" name="Titolo 2">
            <a:extLst>
              <a:ext uri="{FF2B5EF4-FFF2-40B4-BE49-F238E27FC236}">
                <a16:creationId xmlns:a16="http://schemas.microsoft.com/office/drawing/2014/main" id="{BE839E78-DDAF-DD78-191E-2DF638CB392A}"/>
              </a:ext>
            </a:extLst>
          </p:cNvPr>
          <p:cNvSpPr txBox="1">
            <a:spLocks/>
          </p:cNvSpPr>
          <p:nvPr/>
        </p:nvSpPr>
        <p:spPr>
          <a:xfrm>
            <a:off x="347922" y="-603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800" dirty="0"/>
              <a:t>⚜️</a:t>
            </a:r>
            <a:r>
              <a:rPr lang="it-IT" sz="3600" dirty="0"/>
              <a:t> 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</a:rPr>
              <a:t>CO</a:t>
            </a:r>
            <a:r>
              <a:rPr lang="en-US" sz="3400" baseline="-25000" dirty="0">
                <a:latin typeface="Cinzel" pitchFamily="2" charset="77"/>
                <a:cs typeface="Courier New" panose="02070309020205020404" pitchFamily="49" charset="0"/>
              </a:rPr>
              <a:t>2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</a:rPr>
              <a:t> Laser Projectors: Actuation Scheme</a:t>
            </a:r>
          </a:p>
        </p:txBody>
      </p:sp>
      <p:sp>
        <p:nvSpPr>
          <p:cNvPr id="29" name="CasellaDiTesto 28">
            <a:extLst>
              <a:ext uri="{FF2B5EF4-FFF2-40B4-BE49-F238E27FC236}">
                <a16:creationId xmlns:a16="http://schemas.microsoft.com/office/drawing/2014/main" id="{364B14D7-CB6F-9C06-55EE-DBB9D6C51703}"/>
              </a:ext>
            </a:extLst>
          </p:cNvPr>
          <p:cNvSpPr txBox="1"/>
          <p:nvPr/>
        </p:nvSpPr>
        <p:spPr>
          <a:xfrm>
            <a:off x="2171705" y="1311085"/>
            <a:ext cx="781049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The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actuation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scheme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is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designed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to generate 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two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independent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heating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patterns</a:t>
            </a:r>
          </a:p>
        </p:txBody>
      </p:sp>
      <p:cxnSp>
        <p:nvCxnSpPr>
          <p:cNvPr id="3" name="Connettore dritto 2">
            <a:extLst>
              <a:ext uri="{FF2B5EF4-FFF2-40B4-BE49-F238E27FC236}">
                <a16:creationId xmlns:a16="http://schemas.microsoft.com/office/drawing/2014/main" id="{4E182EBE-7DF4-F203-12D6-0E059997C783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Connettore dritto 3">
            <a:extLst>
              <a:ext uri="{FF2B5EF4-FFF2-40B4-BE49-F238E27FC236}">
                <a16:creationId xmlns:a16="http://schemas.microsoft.com/office/drawing/2014/main" id="{4FC8EBDF-373F-4817-814C-39228B5A9E6F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C129E499-F664-6AC0-7437-12AC5EA77228}"/>
              </a:ext>
            </a:extLst>
          </p:cNvPr>
          <p:cNvSpPr txBox="1"/>
          <p:nvPr/>
        </p:nvSpPr>
        <p:spPr>
          <a:xfrm>
            <a:off x="5892810" y="2014444"/>
            <a:ext cx="588628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buFont typeface="Font di sistema regolare"/>
              <a:buChar char="⚜️"/>
            </a:pPr>
            <a:r>
              <a:rPr lang="it-IT" sz="1600" b="1" dirty="0">
                <a:solidFill>
                  <a:srgbClr val="0432FF"/>
                </a:solidFill>
                <a:latin typeface="Book Antiqua" panose="02040602050305030304" pitchFamily="18" charset="0"/>
              </a:rPr>
              <a:t>Central </a:t>
            </a:r>
            <a:r>
              <a:rPr lang="it-IT" sz="1600" b="1" dirty="0" err="1">
                <a:solidFill>
                  <a:srgbClr val="0432FF"/>
                </a:solidFill>
                <a:latin typeface="Book Antiqua" panose="02040602050305030304" pitchFamily="18" charset="0"/>
              </a:rPr>
              <a:t>Heating</a:t>
            </a:r>
            <a:r>
              <a:rPr lang="it-IT" sz="1600" b="1" dirty="0">
                <a:solidFill>
                  <a:srgbClr val="0432FF"/>
                </a:solidFill>
                <a:latin typeface="Book Antiqua" panose="02040602050305030304" pitchFamily="18" charset="0"/>
              </a:rPr>
              <a:t> (CH)</a:t>
            </a:r>
          </a:p>
          <a:p>
            <a:pPr marL="285750" indent="-285750" algn="ctr">
              <a:buFont typeface="Font di sistema regolare"/>
              <a:buChar char="⚜️"/>
            </a:pPr>
            <a:endParaRPr lang="it-IT" sz="1600" b="1" dirty="0">
              <a:solidFill>
                <a:srgbClr val="000000"/>
              </a:solidFill>
              <a:latin typeface="Book Antiqua" panose="02040602050305030304" pitchFamily="18" charset="0"/>
            </a:endParaRPr>
          </a:p>
          <a:p>
            <a:pPr marL="742950" lvl="1" indent="-285750" algn="ctr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latin typeface="Book Antiqua" panose="02040602050305030304" pitchFamily="18" charset="0"/>
              </a:rPr>
              <a:t>Mimics</a:t>
            </a:r>
            <a:r>
              <a:rPr lang="it-IT" sz="1600" dirty="0">
                <a:latin typeface="Book Antiqua" panose="02040602050305030304" pitchFamily="18" charset="0"/>
              </a:rPr>
              <a:t> the YAG </a:t>
            </a:r>
            <a:r>
              <a:rPr lang="it-IT" sz="1600" dirty="0" err="1">
                <a:latin typeface="Book Antiqua" panose="02040602050305030304" pitchFamily="18" charset="0"/>
              </a:rPr>
              <a:t>thermal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lens</a:t>
            </a:r>
            <a:endParaRPr lang="it-IT" sz="1600" dirty="0">
              <a:latin typeface="Book Antiqua" panose="02040602050305030304" pitchFamily="18" charset="0"/>
            </a:endParaRPr>
          </a:p>
          <a:p>
            <a:pPr marL="742950" lvl="1" indent="-285750" algn="ctr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Used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to mitigate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thermal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transients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during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loss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of lock</a:t>
            </a:r>
          </a:p>
          <a:p>
            <a:pPr>
              <a:buNone/>
            </a:pPr>
            <a:br>
              <a:rPr lang="it-IT" sz="1600" dirty="0">
                <a:latin typeface="Book Antiqua" panose="02040602050305030304" pitchFamily="18" charset="0"/>
              </a:rPr>
            </a:br>
            <a:endParaRPr lang="it-IT" sz="1600" dirty="0">
              <a:latin typeface="Book Antiqua" panose="02040602050305030304" pitchFamily="18" charset="0"/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A65F17F3-20CE-2A0D-6C8E-ACB3E1762842}"/>
              </a:ext>
            </a:extLst>
          </p:cNvPr>
          <p:cNvSpPr txBox="1"/>
          <p:nvPr/>
        </p:nvSpPr>
        <p:spPr>
          <a:xfrm>
            <a:off x="701754" y="2014444"/>
            <a:ext cx="476250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buFont typeface="Font di sistema regolare"/>
              <a:buChar char="⚜️"/>
            </a:pP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</a:rPr>
              <a:t> </a:t>
            </a:r>
            <a:r>
              <a:rPr lang="it-IT" sz="1600" b="1" dirty="0">
                <a:solidFill>
                  <a:srgbClr val="0432FF"/>
                </a:solidFill>
                <a:latin typeface="Book Antiqua" panose="02040602050305030304" pitchFamily="18" charset="0"/>
              </a:rPr>
              <a:t>Double </a:t>
            </a:r>
            <a:r>
              <a:rPr lang="it-IT" sz="1600" b="1" dirty="0" err="1">
                <a:solidFill>
                  <a:srgbClr val="0432FF"/>
                </a:solidFill>
                <a:latin typeface="Book Antiqua" panose="02040602050305030304" pitchFamily="18" charset="0"/>
              </a:rPr>
              <a:t>Axicon</a:t>
            </a:r>
            <a:r>
              <a:rPr lang="it-IT" sz="1600" b="1" dirty="0">
                <a:solidFill>
                  <a:srgbClr val="0432FF"/>
                </a:solidFill>
                <a:latin typeface="Book Antiqua" panose="02040602050305030304" pitchFamily="18" charset="0"/>
              </a:rPr>
              <a:t> System (DAS)</a:t>
            </a:r>
          </a:p>
          <a:p>
            <a:pPr algn="ctr"/>
            <a:endParaRPr lang="it-IT" sz="1600" dirty="0">
              <a:solidFill>
                <a:srgbClr val="000000"/>
              </a:solidFill>
              <a:latin typeface="Book Antiqua" panose="02040602050305030304" pitchFamily="18" charset="0"/>
            </a:endParaRPr>
          </a:p>
          <a:p>
            <a:pPr marL="285750" indent="-285750" algn="ctr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Compensates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thermal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lensing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due to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uniform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coating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absorption</a:t>
            </a:r>
            <a:endParaRPr lang="it-IT" sz="1600" dirty="0">
              <a:solidFill>
                <a:srgbClr val="000000"/>
              </a:solidFill>
              <a:latin typeface="Book Antiqua" panose="02040602050305030304" pitchFamily="18" charset="0"/>
            </a:endParaRPr>
          </a:p>
        </p:txBody>
      </p:sp>
      <p:cxnSp>
        <p:nvCxnSpPr>
          <p:cNvPr id="10" name="Connettore dritto 9">
            <a:extLst>
              <a:ext uri="{FF2B5EF4-FFF2-40B4-BE49-F238E27FC236}">
                <a16:creationId xmlns:a16="http://schemas.microsoft.com/office/drawing/2014/main" id="{B4C08EDA-B5B5-10A9-9F71-1F8A72B408AE}"/>
              </a:ext>
            </a:extLst>
          </p:cNvPr>
          <p:cNvCxnSpPr>
            <a:cxnSpLocks/>
          </p:cNvCxnSpPr>
          <p:nvPr/>
        </p:nvCxnSpPr>
        <p:spPr>
          <a:xfrm>
            <a:off x="6077095" y="2034040"/>
            <a:ext cx="0" cy="4085014"/>
          </a:xfrm>
          <a:prstGeom prst="line">
            <a:avLst/>
          </a:prstGeom>
          <a:ln w="12700" cmpd="sng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06609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egnaposto piè di pagina 1">
            <a:extLst>
              <a:ext uri="{FF2B5EF4-FFF2-40B4-BE49-F238E27FC236}">
                <a16:creationId xmlns:a16="http://schemas.microsoft.com/office/drawing/2014/main" id="{CF265D3B-EDF6-32FE-7E5F-2716D6605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44FAD596-1A72-AE36-95DB-07D159C3A5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pPr/>
              <a:t>18</a:t>
            </a:fld>
            <a:endParaRPr lang="it-IT"/>
          </a:p>
        </p:txBody>
      </p:sp>
      <p:pic>
        <p:nvPicPr>
          <p:cNvPr id="36" name="Immagine 35">
            <a:extLst>
              <a:ext uri="{FF2B5EF4-FFF2-40B4-BE49-F238E27FC236}">
                <a16:creationId xmlns:a16="http://schemas.microsoft.com/office/drawing/2014/main" id="{6A950875-5D4D-BA70-9B93-046F101E53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193" t="10891" r="22522"/>
          <a:stretch>
            <a:fillRect/>
          </a:stretch>
        </p:blipFill>
        <p:spPr>
          <a:xfrm>
            <a:off x="8232489" y="1289969"/>
            <a:ext cx="3793104" cy="4906075"/>
          </a:xfrm>
          <a:prstGeom prst="rect">
            <a:avLst/>
          </a:prstGeom>
        </p:spPr>
      </p:pic>
      <p:sp>
        <p:nvSpPr>
          <p:cNvPr id="42" name="Titolo 2">
            <a:extLst>
              <a:ext uri="{FF2B5EF4-FFF2-40B4-BE49-F238E27FC236}">
                <a16:creationId xmlns:a16="http://schemas.microsoft.com/office/drawing/2014/main" id="{2900664F-0D9F-9566-53DD-1610B537CE30}"/>
              </a:ext>
            </a:extLst>
          </p:cNvPr>
          <p:cNvSpPr txBox="1">
            <a:spLocks/>
          </p:cNvSpPr>
          <p:nvPr/>
        </p:nvSpPr>
        <p:spPr>
          <a:xfrm>
            <a:off x="347921" y="-60325"/>
            <a:ext cx="118440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800" dirty="0"/>
              <a:t>⚜️</a:t>
            </a:r>
            <a:r>
              <a:rPr lang="it-IT" sz="3600" dirty="0"/>
              <a:t> 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</a:rPr>
              <a:t>CO</a:t>
            </a:r>
            <a:r>
              <a:rPr lang="en-US" sz="3400" baseline="-25000" dirty="0">
                <a:latin typeface="Cinzel" pitchFamily="2" charset="77"/>
                <a:cs typeface="Courier New" panose="02070309020205020404" pitchFamily="49" charset="0"/>
              </a:rPr>
              <a:t>2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</a:rPr>
              <a:t> Laser Projectors in Advanced Virgo</a:t>
            </a:r>
          </a:p>
        </p:txBody>
      </p:sp>
      <p:sp>
        <p:nvSpPr>
          <p:cNvPr id="52" name="CasellaDiTesto 51">
            <a:extLst>
              <a:ext uri="{FF2B5EF4-FFF2-40B4-BE49-F238E27FC236}">
                <a16:creationId xmlns:a16="http://schemas.microsoft.com/office/drawing/2014/main" id="{2DBBF36B-C8F2-9A25-D863-6B247E94B432}"/>
              </a:ext>
            </a:extLst>
          </p:cNvPr>
          <p:cNvSpPr txBox="1"/>
          <p:nvPr/>
        </p:nvSpPr>
        <p:spPr>
          <a:xfrm>
            <a:off x="8190665" y="5928377"/>
            <a:ext cx="335244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100" b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Installation in acoustic </a:t>
            </a:r>
            <a:r>
              <a:rPr lang="it-IT" sz="1100" b="0" dirty="0" err="1">
                <a:solidFill>
                  <a:srgbClr val="000000"/>
                </a:solidFill>
                <a:effectLst/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enclosure</a:t>
            </a:r>
            <a:endParaRPr lang="it-IT" sz="1100" dirty="0">
              <a:highlight>
                <a:srgbClr val="FFFF00"/>
              </a:highlight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grpSp>
        <p:nvGrpSpPr>
          <p:cNvPr id="58" name="Gruppo 57">
            <a:extLst>
              <a:ext uri="{FF2B5EF4-FFF2-40B4-BE49-F238E27FC236}">
                <a16:creationId xmlns:a16="http://schemas.microsoft.com/office/drawing/2014/main" id="{6D7541C3-039F-5786-3B07-C33C21189B9E}"/>
              </a:ext>
            </a:extLst>
          </p:cNvPr>
          <p:cNvGrpSpPr/>
          <p:nvPr/>
        </p:nvGrpSpPr>
        <p:grpSpPr>
          <a:xfrm>
            <a:off x="4689055" y="1298008"/>
            <a:ext cx="3352442" cy="4906075"/>
            <a:chOff x="5270436" y="2048906"/>
            <a:chExt cx="2890722" cy="4265785"/>
          </a:xfrm>
        </p:grpSpPr>
        <p:pic>
          <p:nvPicPr>
            <p:cNvPr id="6" name="Immagine 5">
              <a:extLst>
                <a:ext uri="{FF2B5EF4-FFF2-40B4-BE49-F238E27FC236}">
                  <a16:creationId xmlns:a16="http://schemas.microsoft.com/office/drawing/2014/main" id="{B21729BE-B4E1-DF45-9A2E-B7E31F0F64C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1316" t="16012" r="11861"/>
            <a:stretch/>
          </p:blipFill>
          <p:spPr>
            <a:xfrm>
              <a:off x="5282298" y="2048906"/>
              <a:ext cx="2878860" cy="4265785"/>
            </a:xfrm>
            <a:prstGeom prst="rect">
              <a:avLst/>
            </a:prstGeom>
          </p:spPr>
        </p:pic>
        <p:sp>
          <p:nvSpPr>
            <p:cNvPr id="53" name="CasellaDiTesto 52">
              <a:extLst>
                <a:ext uri="{FF2B5EF4-FFF2-40B4-BE49-F238E27FC236}">
                  <a16:creationId xmlns:a16="http://schemas.microsoft.com/office/drawing/2014/main" id="{6100D6CD-CA33-CBBF-49A1-9CAB869806DF}"/>
                </a:ext>
              </a:extLst>
            </p:cNvPr>
            <p:cNvSpPr txBox="1"/>
            <p:nvPr/>
          </p:nvSpPr>
          <p:spPr>
            <a:xfrm>
              <a:off x="5270436" y="6029975"/>
              <a:ext cx="1353153" cy="261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it-IT" sz="1100" b="0" dirty="0">
                  <a:solidFill>
                    <a:srgbClr val="000000"/>
                  </a:solidFill>
                  <a:effectLst/>
                  <a:highlight>
                    <a:srgbClr val="FFFF00"/>
                  </a:highlight>
                  <a:latin typeface="Courier New" panose="02070309020205020404" pitchFamily="49" charset="0"/>
                  <a:cs typeface="Courier New" panose="02070309020205020404" pitchFamily="49" charset="0"/>
                </a:rPr>
                <a:t>CO</a:t>
              </a:r>
              <a:r>
                <a:rPr lang="it-IT" sz="1100" b="0" baseline="-25000" dirty="0">
                  <a:solidFill>
                    <a:srgbClr val="000000"/>
                  </a:solidFill>
                  <a:effectLst/>
                  <a:highlight>
                    <a:srgbClr val="FFFF00"/>
                  </a:highlight>
                  <a:latin typeface="Courier New" panose="02070309020205020404" pitchFamily="49" charset="0"/>
                  <a:cs typeface="Courier New" panose="02070309020205020404" pitchFamily="49" charset="0"/>
                </a:rPr>
                <a:t>2</a:t>
              </a:r>
              <a:r>
                <a:rPr lang="it-IT" sz="1100" b="0" dirty="0">
                  <a:solidFill>
                    <a:srgbClr val="000000"/>
                  </a:solidFill>
                  <a:effectLst/>
                  <a:highlight>
                    <a:srgbClr val="FFFF00"/>
                  </a:highlight>
                  <a:latin typeface="Courier New" panose="02070309020205020404" pitchFamily="49" charset="0"/>
                  <a:cs typeface="Courier New" panose="02070309020205020404" pitchFamily="49" charset="0"/>
                </a:rPr>
                <a:t> laser ON</a:t>
              </a:r>
              <a:endParaRPr lang="it-IT" sz="1100" dirty="0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endParaRPr>
            </a:p>
          </p:txBody>
        </p:sp>
      </p:grpSp>
      <p:grpSp>
        <p:nvGrpSpPr>
          <p:cNvPr id="55" name="Gruppo 54">
            <a:extLst>
              <a:ext uri="{FF2B5EF4-FFF2-40B4-BE49-F238E27FC236}">
                <a16:creationId xmlns:a16="http://schemas.microsoft.com/office/drawing/2014/main" id="{E5070D63-A9B2-AAB5-515E-2EA00AED4EC7}"/>
              </a:ext>
            </a:extLst>
          </p:cNvPr>
          <p:cNvGrpSpPr/>
          <p:nvPr/>
        </p:nvGrpSpPr>
        <p:grpSpPr>
          <a:xfrm>
            <a:off x="648893" y="3302000"/>
            <a:ext cx="3862969" cy="2887987"/>
            <a:chOff x="398244" y="3226738"/>
            <a:chExt cx="4114800" cy="3315401"/>
          </a:xfrm>
        </p:grpSpPr>
        <p:grpSp>
          <p:nvGrpSpPr>
            <p:cNvPr id="7" name="Gruppo 6">
              <a:extLst>
                <a:ext uri="{FF2B5EF4-FFF2-40B4-BE49-F238E27FC236}">
                  <a16:creationId xmlns:a16="http://schemas.microsoft.com/office/drawing/2014/main" id="{DAAF9704-759B-2543-B4CA-4176B2749DB2}"/>
                </a:ext>
              </a:extLst>
            </p:cNvPr>
            <p:cNvGrpSpPr/>
            <p:nvPr/>
          </p:nvGrpSpPr>
          <p:grpSpPr>
            <a:xfrm>
              <a:off x="398244" y="3226738"/>
              <a:ext cx="4114800" cy="3315401"/>
              <a:chOff x="807102" y="2663935"/>
              <a:chExt cx="4536504" cy="3655179"/>
            </a:xfrm>
          </p:grpSpPr>
          <p:pic>
            <p:nvPicPr>
              <p:cNvPr id="8" name="Immagine 7">
                <a:extLst>
                  <a:ext uri="{FF2B5EF4-FFF2-40B4-BE49-F238E27FC236}">
                    <a16:creationId xmlns:a16="http://schemas.microsoft.com/office/drawing/2014/main" id="{0313AAAD-54B5-D34C-B248-184F9073808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b="3451"/>
              <a:stretch/>
            </p:blipFill>
            <p:spPr>
              <a:xfrm>
                <a:off x="807102" y="2663935"/>
                <a:ext cx="4536504" cy="3655179"/>
              </a:xfrm>
              <a:prstGeom prst="rect">
                <a:avLst/>
              </a:prstGeom>
            </p:spPr>
          </p:pic>
          <p:cxnSp>
            <p:nvCxnSpPr>
              <p:cNvPr id="9" name="Connettore 1 8">
                <a:extLst>
                  <a:ext uri="{FF2B5EF4-FFF2-40B4-BE49-F238E27FC236}">
                    <a16:creationId xmlns:a16="http://schemas.microsoft.com/office/drawing/2014/main" id="{935C5576-3B16-D145-8343-5ACACD198F4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445230" y="2933743"/>
                <a:ext cx="310756" cy="771409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rgbClr val="FFC000">
                    <a:alpha val="40000"/>
                  </a:srgbClr>
                </a:glow>
                <a:outerShdw blurRad="40000" dist="20000" dir="5400000" rotWithShape="0">
                  <a:srgbClr val="FFC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Connettore 1 9">
                <a:extLst>
                  <a:ext uri="{FF2B5EF4-FFF2-40B4-BE49-F238E27FC236}">
                    <a16:creationId xmlns:a16="http://schemas.microsoft.com/office/drawing/2014/main" id="{7F86C6D2-63C7-3C44-AF0F-1EB33687F509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936118" y="3082212"/>
                <a:ext cx="6581" cy="310715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rgbClr val="FFC000">
                    <a:alpha val="40000"/>
                  </a:srgbClr>
                </a:glow>
                <a:outerShdw blurRad="40000" dist="20000" dir="5400000" rotWithShape="0">
                  <a:srgbClr val="FFC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Connettore 1 10">
                <a:extLst>
                  <a:ext uri="{FF2B5EF4-FFF2-40B4-BE49-F238E27FC236}">
                    <a16:creationId xmlns:a16="http://schemas.microsoft.com/office/drawing/2014/main" id="{31C78131-5FFB-B445-B8B6-BF640378DCF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33463" y="3082212"/>
                <a:ext cx="587225" cy="0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rgbClr val="FFC000">
                    <a:alpha val="40000"/>
                  </a:srgbClr>
                </a:glow>
                <a:outerShdw blurRad="40000" dist="20000" dir="5400000" rotWithShape="0">
                  <a:srgbClr val="FFC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Connettore 1 11">
                <a:extLst>
                  <a:ext uri="{FF2B5EF4-FFF2-40B4-BE49-F238E27FC236}">
                    <a16:creationId xmlns:a16="http://schemas.microsoft.com/office/drawing/2014/main" id="{9B1D0252-E2C0-2843-9E4D-5444C8524DE1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225585" y="5126474"/>
                <a:ext cx="621787" cy="0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rgbClr val="FFFF00">
                    <a:alpha val="40000"/>
                  </a:srgb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Connettore 1 12">
                <a:extLst>
                  <a:ext uri="{FF2B5EF4-FFF2-40B4-BE49-F238E27FC236}">
                    <a16:creationId xmlns:a16="http://schemas.microsoft.com/office/drawing/2014/main" id="{CDE7B0FD-8FF1-4B41-A73A-88BB128CC094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129587" y="4320746"/>
                <a:ext cx="196453" cy="664462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rgbClr val="FFFF00">
                    <a:alpha val="40000"/>
                  </a:srgb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Connettore 1 13">
                <a:extLst>
                  <a:ext uri="{FF2B5EF4-FFF2-40B4-BE49-F238E27FC236}">
                    <a16:creationId xmlns:a16="http://schemas.microsoft.com/office/drawing/2014/main" id="{F724ED74-3F56-7441-8C97-58F8AFBE427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445229" y="3733047"/>
                <a:ext cx="335129" cy="0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rgbClr val="FFFF00">
                    <a:alpha val="40000"/>
                  </a:srgb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Connettore 1 14">
                <a:extLst>
                  <a:ext uri="{FF2B5EF4-FFF2-40B4-BE49-F238E27FC236}">
                    <a16:creationId xmlns:a16="http://schemas.microsoft.com/office/drawing/2014/main" id="{8ED4969E-3ACE-C04D-A56E-DAAE02C4F6D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711206" y="2926334"/>
                <a:ext cx="472432" cy="791605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rgbClr val="7030A0">
                    <a:alpha val="40000"/>
                  </a:srgb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Connettore 1 15">
                <a:extLst>
                  <a:ext uri="{FF2B5EF4-FFF2-40B4-BE49-F238E27FC236}">
                    <a16:creationId xmlns:a16="http://schemas.microsoft.com/office/drawing/2014/main" id="{8385A29A-4FE2-8348-B711-06AE6A609A5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558000" y="2935979"/>
                <a:ext cx="159345" cy="0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rgbClr val="7030A0">
                    <a:alpha val="40000"/>
                  </a:srgb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Connettore 1 16">
                <a:extLst>
                  <a:ext uri="{FF2B5EF4-FFF2-40B4-BE49-F238E27FC236}">
                    <a16:creationId xmlns:a16="http://schemas.microsoft.com/office/drawing/2014/main" id="{9CB078DF-E649-9A46-B1D1-35F53E10A4F1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230793" y="2926334"/>
                <a:ext cx="141246" cy="7409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rgbClr val="7030A0">
                    <a:alpha val="40000"/>
                  </a:srgb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Connettore 1 17">
                <a:extLst>
                  <a:ext uri="{FF2B5EF4-FFF2-40B4-BE49-F238E27FC236}">
                    <a16:creationId xmlns:a16="http://schemas.microsoft.com/office/drawing/2014/main" id="{77C63F6C-67B0-7844-8D1F-989B9706D794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520140" y="3133091"/>
                <a:ext cx="114748" cy="362537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chemeClr val="accent5">
                    <a:satMod val="175000"/>
                    <a:alpha val="40000"/>
                  </a:scheme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Connettore 1 18">
                <a:extLst>
                  <a:ext uri="{FF2B5EF4-FFF2-40B4-BE49-F238E27FC236}">
                    <a16:creationId xmlns:a16="http://schemas.microsoft.com/office/drawing/2014/main" id="{732FD1A1-5B33-614C-A3C2-17CF32046F67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2560633" y="3546224"/>
                <a:ext cx="807503" cy="17870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chemeClr val="accent5">
                    <a:satMod val="175000"/>
                    <a:alpha val="40000"/>
                  </a:scheme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Connettore 1 19">
                <a:extLst>
                  <a:ext uri="{FF2B5EF4-FFF2-40B4-BE49-F238E27FC236}">
                    <a16:creationId xmlns:a16="http://schemas.microsoft.com/office/drawing/2014/main" id="{F506303B-BB74-4F4F-AC21-64DACADA780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379334" y="3564094"/>
                <a:ext cx="301180" cy="989542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rgbClr val="FFFF00">
                    <a:alpha val="40000"/>
                  </a:srgb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Connettore 1 20">
                <a:extLst>
                  <a:ext uri="{FF2B5EF4-FFF2-40B4-BE49-F238E27FC236}">
                    <a16:creationId xmlns:a16="http://schemas.microsoft.com/office/drawing/2014/main" id="{05688A64-7DA2-0747-8791-3A56D0D69F2A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934026" y="5126474"/>
                <a:ext cx="270889" cy="0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rgbClr val="FFFF00">
                    <a:alpha val="40000"/>
                  </a:srgb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Connettore 1 21">
                <a:extLst>
                  <a:ext uri="{FF2B5EF4-FFF2-40B4-BE49-F238E27FC236}">
                    <a16:creationId xmlns:a16="http://schemas.microsoft.com/office/drawing/2014/main" id="{F55F4E9D-E80E-F848-8723-A70C995800D5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754290" y="4757091"/>
                <a:ext cx="433068" cy="0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Connettore 1 22">
                <a:extLst>
                  <a:ext uri="{FF2B5EF4-FFF2-40B4-BE49-F238E27FC236}">
                    <a16:creationId xmlns:a16="http://schemas.microsoft.com/office/drawing/2014/main" id="{8B507A82-5ED4-1241-8670-8C81C51950B0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4330390" y="4740375"/>
                <a:ext cx="433068" cy="0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Connettore 1 23">
                <a:extLst>
                  <a:ext uri="{FF2B5EF4-FFF2-40B4-BE49-F238E27FC236}">
                    <a16:creationId xmlns:a16="http://schemas.microsoft.com/office/drawing/2014/main" id="{76131061-093C-0B43-9B3A-0C3CD0AD27D0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4629874" y="4553637"/>
                <a:ext cx="133584" cy="186738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Connettore 1 24">
                <a:extLst>
                  <a:ext uri="{FF2B5EF4-FFF2-40B4-BE49-F238E27FC236}">
                    <a16:creationId xmlns:a16="http://schemas.microsoft.com/office/drawing/2014/main" id="{4E20914A-8E48-2C45-A9D8-3B5DAFB0B303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4486415" y="4332321"/>
                <a:ext cx="79063" cy="118236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Connettore 1 25">
                <a:extLst>
                  <a:ext uri="{FF2B5EF4-FFF2-40B4-BE49-F238E27FC236}">
                    <a16:creationId xmlns:a16="http://schemas.microsoft.com/office/drawing/2014/main" id="{B853602A-CA1F-8D41-977A-4353C8A65E84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4112332" y="4378561"/>
                <a:ext cx="143182" cy="270955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Connettore 1 26">
                <a:extLst>
                  <a:ext uri="{FF2B5EF4-FFF2-40B4-BE49-F238E27FC236}">
                    <a16:creationId xmlns:a16="http://schemas.microsoft.com/office/drawing/2014/main" id="{6607082A-805D-6D4F-AF74-8BFF65504D6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988920" y="4181599"/>
                <a:ext cx="49680" cy="82220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Connettore 1 27">
                <a:extLst>
                  <a:ext uri="{FF2B5EF4-FFF2-40B4-BE49-F238E27FC236}">
                    <a16:creationId xmlns:a16="http://schemas.microsoft.com/office/drawing/2014/main" id="{151F0AB0-D377-7944-9E61-1AADC19F0E21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4486415" y="4320746"/>
                <a:ext cx="233401" cy="0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Connettore 1 28">
                <a:extLst>
                  <a:ext uri="{FF2B5EF4-FFF2-40B4-BE49-F238E27FC236}">
                    <a16:creationId xmlns:a16="http://schemas.microsoft.com/office/drawing/2014/main" id="{36C451F7-B9AB-AA45-BDDE-E9520A6195BE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780359" y="4187984"/>
                <a:ext cx="233401" cy="0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Connettore 1 29">
                <a:extLst>
                  <a:ext uri="{FF2B5EF4-FFF2-40B4-BE49-F238E27FC236}">
                    <a16:creationId xmlns:a16="http://schemas.microsoft.com/office/drawing/2014/main" id="{BAFCFE20-6BBA-9D47-BBF4-4ADE112170B7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397368" y="3651021"/>
                <a:ext cx="122772" cy="386362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rgbClr val="FFFF00">
                    <a:alpha val="40000"/>
                  </a:srgb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Connettore 1 30">
                <a:extLst>
                  <a:ext uri="{FF2B5EF4-FFF2-40B4-BE49-F238E27FC236}">
                    <a16:creationId xmlns:a16="http://schemas.microsoft.com/office/drawing/2014/main" id="{FB204FA3-B830-554E-84EF-226D4ED2C94C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2165662" y="3564094"/>
                <a:ext cx="321457" cy="74534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rgbClr val="FFFF00">
                    <a:alpha val="40000"/>
                  </a:srgb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Connettore 1 31">
                <a:extLst>
                  <a:ext uri="{FF2B5EF4-FFF2-40B4-BE49-F238E27FC236}">
                    <a16:creationId xmlns:a16="http://schemas.microsoft.com/office/drawing/2014/main" id="{9C059E13-A684-1E4B-B682-8B02D20EE30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379334" y="4741982"/>
                <a:ext cx="150590" cy="0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rgbClr val="FFFF00">
                    <a:alpha val="40000"/>
                  </a:srgb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Connettore 1 32">
                <a:extLst>
                  <a:ext uri="{FF2B5EF4-FFF2-40B4-BE49-F238E27FC236}">
                    <a16:creationId xmlns:a16="http://schemas.microsoft.com/office/drawing/2014/main" id="{8D418B8B-522E-5440-9D2A-8BB53B620144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3356304" y="4757091"/>
                <a:ext cx="1810" cy="137291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rgbClr val="FFFF00">
                    <a:alpha val="40000"/>
                  </a:srgb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Connettore 1 33">
                <a:extLst>
                  <a:ext uri="{FF2B5EF4-FFF2-40B4-BE49-F238E27FC236}">
                    <a16:creationId xmlns:a16="http://schemas.microsoft.com/office/drawing/2014/main" id="{00C6F326-56E6-4E49-8DD7-8878BDE538C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230793" y="3465380"/>
                <a:ext cx="449721" cy="0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rgbClr val="FFC000">
                    <a:alpha val="40000"/>
                  </a:srgbClr>
                </a:glow>
                <a:outerShdw blurRad="40000" dist="20000" dir="5400000" rotWithShape="0">
                  <a:srgbClr val="FFC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Connettore 1 34">
                <a:extLst>
                  <a:ext uri="{FF2B5EF4-FFF2-40B4-BE49-F238E27FC236}">
                    <a16:creationId xmlns:a16="http://schemas.microsoft.com/office/drawing/2014/main" id="{74C64546-34E6-934B-A7EF-1AA52176C48F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780359" y="3717939"/>
                <a:ext cx="403280" cy="12046"/>
              </a:xfrm>
              <a:prstGeom prst="line">
                <a:avLst/>
              </a:prstGeom>
              <a:ln>
                <a:solidFill>
                  <a:srgbClr val="FFFF00"/>
                </a:solidFill>
              </a:ln>
              <a:effectLst>
                <a:glow rad="228600">
                  <a:srgbClr val="FFFF00">
                    <a:alpha val="40000"/>
                  </a:srgbClr>
                </a:glow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4" name="CasellaDiTesto 53">
              <a:extLst>
                <a:ext uri="{FF2B5EF4-FFF2-40B4-BE49-F238E27FC236}">
                  <a16:creationId xmlns:a16="http://schemas.microsoft.com/office/drawing/2014/main" id="{85668525-264D-F094-1E2D-68CA40A1DAA4}"/>
                </a:ext>
              </a:extLst>
            </p:cNvPr>
            <p:cNvSpPr txBox="1"/>
            <p:nvPr/>
          </p:nvSpPr>
          <p:spPr>
            <a:xfrm>
              <a:off x="600255" y="6213791"/>
              <a:ext cx="1353153" cy="261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it-IT" sz="1100" b="0" dirty="0">
                  <a:solidFill>
                    <a:srgbClr val="000000"/>
                  </a:solidFill>
                  <a:effectLst/>
                  <a:highlight>
                    <a:srgbClr val="FFFF00"/>
                  </a:highlight>
                  <a:latin typeface="Courier New" panose="02070309020205020404" pitchFamily="49" charset="0"/>
                  <a:cs typeface="Courier New" panose="02070309020205020404" pitchFamily="49" charset="0"/>
                </a:rPr>
                <a:t>CO</a:t>
              </a:r>
              <a:r>
                <a:rPr lang="it-IT" sz="1100" b="0" baseline="-25000" dirty="0">
                  <a:solidFill>
                    <a:srgbClr val="000000"/>
                  </a:solidFill>
                  <a:effectLst/>
                  <a:highlight>
                    <a:srgbClr val="FFFF00"/>
                  </a:highlight>
                  <a:latin typeface="Courier New" panose="02070309020205020404" pitchFamily="49" charset="0"/>
                  <a:cs typeface="Courier New" panose="02070309020205020404" pitchFamily="49" charset="0"/>
                </a:rPr>
                <a:t>2</a:t>
              </a:r>
              <a:r>
                <a:rPr lang="it-IT" sz="1100" b="0" dirty="0">
                  <a:solidFill>
                    <a:srgbClr val="000000"/>
                  </a:solidFill>
                  <a:effectLst/>
                  <a:highlight>
                    <a:srgbClr val="FFFF00"/>
                  </a:highlight>
                  <a:latin typeface="Courier New" panose="02070309020205020404" pitchFamily="49" charset="0"/>
                  <a:cs typeface="Courier New" panose="02070309020205020404" pitchFamily="49" charset="0"/>
                </a:rPr>
                <a:t> </a:t>
              </a:r>
              <a:r>
                <a:rPr lang="it-IT" sz="1100" b="0" dirty="0" err="1">
                  <a:solidFill>
                    <a:srgbClr val="000000"/>
                  </a:solidFill>
                  <a:effectLst/>
                  <a:highlight>
                    <a:srgbClr val="FFFF00"/>
                  </a:highlight>
                  <a:latin typeface="Courier New" panose="02070309020205020404" pitchFamily="49" charset="0"/>
                  <a:cs typeface="Courier New" panose="02070309020205020404" pitchFamily="49" charset="0"/>
                </a:rPr>
                <a:t>bench</a:t>
              </a:r>
              <a:endParaRPr lang="it-IT" sz="1100" dirty="0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endParaRPr>
            </a:p>
          </p:txBody>
        </p:sp>
      </p:grpSp>
      <p:sp>
        <p:nvSpPr>
          <p:cNvPr id="61" name="CasellaDiTesto 60">
            <a:extLst>
              <a:ext uri="{FF2B5EF4-FFF2-40B4-BE49-F238E27FC236}">
                <a16:creationId xmlns:a16="http://schemas.microsoft.com/office/drawing/2014/main" id="{55C8BB1C-8457-FA27-D9C2-821947D135A8}"/>
              </a:ext>
            </a:extLst>
          </p:cNvPr>
          <p:cNvSpPr txBox="1"/>
          <p:nvPr/>
        </p:nvSpPr>
        <p:spPr>
          <a:xfrm>
            <a:off x="412909" y="1298008"/>
            <a:ext cx="414073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 err="1">
                <a:latin typeface="Book Antiqua" panose="02040602050305030304" pitchFamily="18" charset="0"/>
              </a:rPr>
              <a:t>Experimental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implementation</a:t>
            </a:r>
            <a:r>
              <a:rPr lang="it-IT" sz="1600" dirty="0">
                <a:latin typeface="Book Antiqua" panose="02040602050305030304" pitchFamily="18" charset="0"/>
              </a:rPr>
              <a:t> in Advanced Virgo</a:t>
            </a:r>
          </a:p>
          <a:p>
            <a:endParaRPr lang="it-IT" sz="1600" dirty="0">
              <a:latin typeface="Book Antiqua" panose="02040602050305030304" pitchFamily="18" charset="0"/>
            </a:endParaRPr>
          </a:p>
        </p:txBody>
      </p:sp>
      <p:cxnSp>
        <p:nvCxnSpPr>
          <p:cNvPr id="3" name="Connettore dritto 2">
            <a:extLst>
              <a:ext uri="{FF2B5EF4-FFF2-40B4-BE49-F238E27FC236}">
                <a16:creationId xmlns:a16="http://schemas.microsoft.com/office/drawing/2014/main" id="{6F530604-C748-5405-CFF2-2FC35E464306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Connettore dritto 3">
            <a:extLst>
              <a:ext uri="{FF2B5EF4-FFF2-40B4-BE49-F238E27FC236}">
                <a16:creationId xmlns:a16="http://schemas.microsoft.com/office/drawing/2014/main" id="{EA4DDDA1-395B-E559-49D0-BCCFBCE51054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82982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D4302A-9EDD-A685-346E-3304B9A9F2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piè di pagina 1">
            <a:extLst>
              <a:ext uri="{FF2B5EF4-FFF2-40B4-BE49-F238E27FC236}">
                <a16:creationId xmlns:a16="http://schemas.microsoft.com/office/drawing/2014/main" id="{8DE2A53C-E52A-A040-E9DF-901A25E991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F6CB80F3-452F-58F1-C1EB-1D539FFE4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pPr/>
              <a:t>19</a:t>
            </a:fld>
            <a:endParaRPr lang="it-IT"/>
          </a:p>
        </p:txBody>
      </p:sp>
      <p:sp>
        <p:nvSpPr>
          <p:cNvPr id="12" name="Titolo 2">
            <a:extLst>
              <a:ext uri="{FF2B5EF4-FFF2-40B4-BE49-F238E27FC236}">
                <a16:creationId xmlns:a16="http://schemas.microsoft.com/office/drawing/2014/main" id="{2026FA74-1ACB-E010-C2E5-6EA7624AAFA3}"/>
              </a:ext>
            </a:extLst>
          </p:cNvPr>
          <p:cNvSpPr txBox="1">
            <a:spLocks/>
          </p:cNvSpPr>
          <p:nvPr/>
        </p:nvSpPr>
        <p:spPr>
          <a:xfrm>
            <a:off x="347920" y="-48213"/>
            <a:ext cx="1192203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4000" b="1" dirty="0">
              <a:latin typeface="Cinzel" pitchFamily="2" charset="77"/>
              <a:cs typeface="Courier New" panose="02070309020205020404" pitchFamily="49" charset="0"/>
            </a:endParaRPr>
          </a:p>
          <a:p>
            <a:r>
              <a:rPr lang="it-IT" sz="3000" dirty="0"/>
              <a:t>⚜️</a:t>
            </a:r>
            <a:r>
              <a:rPr lang="it-IT" sz="3600" dirty="0"/>
              <a:t> </a:t>
            </a:r>
            <a:r>
              <a:rPr lang="en-US" sz="3700" dirty="0">
                <a:latin typeface="Cinzel" pitchFamily="2" charset="77"/>
                <a:cs typeface="Courier New" panose="02070309020205020404" pitchFamily="49" charset="0"/>
              </a:rPr>
              <a:t>Thermo-Elastic Effect on the </a:t>
            </a:r>
            <a:r>
              <a:rPr lang="en-US" sz="3700" dirty="0" err="1">
                <a:latin typeface="Cinzel" pitchFamily="2" charset="77"/>
                <a:cs typeface="Courier New" panose="02070309020205020404" pitchFamily="49" charset="0"/>
              </a:rPr>
              <a:t>hr</a:t>
            </a:r>
            <a:r>
              <a:rPr lang="en-US" sz="3700" dirty="0">
                <a:latin typeface="Cinzel" pitchFamily="2" charset="77"/>
                <a:cs typeface="Courier New" panose="02070309020205020404" pitchFamily="49" charset="0"/>
              </a:rPr>
              <a:t>-surface</a:t>
            </a:r>
          </a:p>
          <a:p>
            <a:endParaRPr lang="en-US" sz="4000" dirty="0">
              <a:latin typeface="Cinzel" pitchFamily="2" charset="77"/>
              <a:cs typeface="Courier New" panose="02070309020205020404" pitchFamily="49" charset="0"/>
            </a:endParaRPr>
          </a:p>
        </p:txBody>
      </p:sp>
      <p:cxnSp>
        <p:nvCxnSpPr>
          <p:cNvPr id="37" name="Straight Connector 47">
            <a:extLst>
              <a:ext uri="{FF2B5EF4-FFF2-40B4-BE49-F238E27FC236}">
                <a16:creationId xmlns:a16="http://schemas.microsoft.com/office/drawing/2014/main" id="{389D4117-4C87-0152-154D-41D7A31F1F76}"/>
              </a:ext>
            </a:extLst>
          </p:cNvPr>
          <p:cNvCxnSpPr>
            <a:cxnSpLocks/>
          </p:cNvCxnSpPr>
          <p:nvPr/>
        </p:nvCxnSpPr>
        <p:spPr bwMode="auto">
          <a:xfrm>
            <a:off x="13589097" y="5195159"/>
            <a:ext cx="3" cy="390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dash"/>
            <a:round/>
            <a:headEnd type="none" w="sm" len="sm"/>
            <a:tailEnd type="none" w="sm" len="sm"/>
          </a:ln>
          <a:effectLst/>
        </p:spPr>
      </p:cxnSp>
      <p:sp>
        <p:nvSpPr>
          <p:cNvPr id="48" name="CasellaDiTesto 47">
            <a:extLst>
              <a:ext uri="{FF2B5EF4-FFF2-40B4-BE49-F238E27FC236}">
                <a16:creationId xmlns:a16="http://schemas.microsoft.com/office/drawing/2014/main" id="{0FDB2603-BFCA-E1FE-BDAA-3497456AC183}"/>
              </a:ext>
            </a:extLst>
          </p:cNvPr>
          <p:cNvSpPr txBox="1"/>
          <p:nvPr/>
        </p:nvSpPr>
        <p:spPr>
          <a:xfrm>
            <a:off x="421290" y="1292828"/>
            <a:ext cx="1142024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Thermo-elastic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deformation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on the HR-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surface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in the FP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mirrors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: </a:t>
            </a:r>
            <a:r>
              <a:rPr lang="it-IT" sz="1600" dirty="0" err="1">
                <a:solidFill>
                  <a:srgbClr val="0432FF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dominant</a:t>
            </a: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solidFill>
                  <a:srgbClr val="0432FF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spherical</a:t>
            </a: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 component  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+ </a:t>
            </a:r>
            <a:r>
              <a:rPr lang="it-IT" sz="1600" b="1" dirty="0" err="1">
                <a:solidFill>
                  <a:srgbClr val="C00000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residual</a:t>
            </a:r>
            <a:r>
              <a:rPr lang="it-IT" sz="1600" b="1" dirty="0">
                <a:solidFill>
                  <a:srgbClr val="C00000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 non-</a:t>
            </a:r>
            <a:r>
              <a:rPr lang="it-IT" sz="1600" b="1" dirty="0" err="1">
                <a:solidFill>
                  <a:srgbClr val="C00000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spherical</a:t>
            </a:r>
            <a:r>
              <a:rPr lang="it-IT" sz="1600" b="1" dirty="0">
                <a:solidFill>
                  <a:srgbClr val="C00000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 component</a:t>
            </a:r>
            <a:endParaRPr lang="it-IT" sz="1600" dirty="0">
              <a:solidFill>
                <a:srgbClr val="000000"/>
              </a:solidFill>
              <a:latin typeface="Book Antiqua" panose="02040602050305030304" pitchFamily="18" charset="0"/>
            </a:endParaRPr>
          </a:p>
        </p:txBody>
      </p:sp>
      <p:pic>
        <p:nvPicPr>
          <p:cNvPr id="31" name="Immagine 30">
            <a:extLst>
              <a:ext uri="{FF2B5EF4-FFF2-40B4-BE49-F238E27FC236}">
                <a16:creationId xmlns:a16="http://schemas.microsoft.com/office/drawing/2014/main" id="{31B29F34-3BC3-6DEB-BF40-F75AAB9DD12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rgbClr val="FF2F92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tretch/>
        </p:blipFill>
        <p:spPr>
          <a:xfrm>
            <a:off x="9140117" y="2278986"/>
            <a:ext cx="867555" cy="1797207"/>
          </a:xfrm>
          <a:prstGeom prst="rect">
            <a:avLst/>
          </a:prstGeom>
        </p:spPr>
      </p:pic>
      <p:cxnSp>
        <p:nvCxnSpPr>
          <p:cNvPr id="3" name="Connettore dritto 2">
            <a:extLst>
              <a:ext uri="{FF2B5EF4-FFF2-40B4-BE49-F238E27FC236}">
                <a16:creationId xmlns:a16="http://schemas.microsoft.com/office/drawing/2014/main" id="{F9577850-BB96-C735-BBF0-328EDEE9E011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Connettore dritto 3">
            <a:extLst>
              <a:ext uri="{FF2B5EF4-FFF2-40B4-BE49-F238E27FC236}">
                <a16:creationId xmlns:a16="http://schemas.microsoft.com/office/drawing/2014/main" id="{FDA8A981-E42C-84AE-07D1-47EF51FC215B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ttangolo 7">
            <a:extLst>
              <a:ext uri="{FF2B5EF4-FFF2-40B4-BE49-F238E27FC236}">
                <a16:creationId xmlns:a16="http://schemas.microsoft.com/office/drawing/2014/main" id="{679E3328-BD27-7886-F818-B1D45C97410C}"/>
              </a:ext>
            </a:extLst>
          </p:cNvPr>
          <p:cNvSpPr/>
          <p:nvPr/>
        </p:nvSpPr>
        <p:spPr>
          <a:xfrm>
            <a:off x="3937150" y="1884402"/>
            <a:ext cx="185038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200" b="1" dirty="0" err="1">
                <a:latin typeface="Cambria" panose="02040503050406030204" pitchFamily="18" charset="0"/>
                <a:cs typeface="Courier New" panose="02070309020205020404" pitchFamily="49" charset="0"/>
              </a:rPr>
              <a:t>Thermo-elastic</a:t>
            </a:r>
            <a:r>
              <a:rPr lang="it-IT" sz="1200" b="1" dirty="0">
                <a:latin typeface="Cambria" panose="02040503050406030204" pitchFamily="18" charset="0"/>
                <a:cs typeface="Courier New" panose="02070309020205020404" pitchFamily="49" charset="0"/>
              </a:rPr>
              <a:t> </a:t>
            </a:r>
            <a:r>
              <a:rPr lang="it-IT" sz="1200" b="1" dirty="0" err="1">
                <a:latin typeface="Cambria" panose="02040503050406030204" pitchFamily="18" charset="0"/>
                <a:cs typeface="Courier New" panose="02070309020205020404" pitchFamily="49" charset="0"/>
              </a:rPr>
              <a:t>deformation</a:t>
            </a:r>
            <a:endParaRPr lang="it-IT" sz="1200" b="1" dirty="0">
              <a:latin typeface="Cambria" panose="02040503050406030204" pitchFamily="18" charset="0"/>
              <a:cs typeface="Courier New" panose="02070309020205020404" pitchFamily="49" charset="0"/>
            </a:endParaRPr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2034E640-36B4-F9EC-27C0-9BF0CE86BDC2}"/>
              </a:ext>
            </a:extLst>
          </p:cNvPr>
          <p:cNvSpPr/>
          <p:nvPr/>
        </p:nvSpPr>
        <p:spPr>
          <a:xfrm>
            <a:off x="8375852" y="1878088"/>
            <a:ext cx="22352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200" b="1" dirty="0" err="1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Aspherical</a:t>
            </a:r>
            <a:r>
              <a:rPr lang="it-IT" sz="1200" b="1" dirty="0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 (</a:t>
            </a:r>
            <a:r>
              <a:rPr lang="it-IT" sz="1200" b="1" dirty="0" err="1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residual</a:t>
            </a:r>
            <a:r>
              <a:rPr lang="it-IT" sz="1200" b="1" dirty="0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) </a:t>
            </a:r>
          </a:p>
          <a:p>
            <a:pPr algn="ctr"/>
            <a:r>
              <a:rPr lang="it-IT" sz="1200" b="1" dirty="0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component</a:t>
            </a:r>
          </a:p>
        </p:txBody>
      </p:sp>
      <p:sp>
        <p:nvSpPr>
          <p:cNvPr id="11" name="Rettangolo 10">
            <a:extLst>
              <a:ext uri="{FF2B5EF4-FFF2-40B4-BE49-F238E27FC236}">
                <a16:creationId xmlns:a16="http://schemas.microsoft.com/office/drawing/2014/main" id="{75D0E229-DA04-1486-60A4-5EB9CA2D474D}"/>
              </a:ext>
            </a:extLst>
          </p:cNvPr>
          <p:cNvSpPr/>
          <p:nvPr/>
        </p:nvSpPr>
        <p:spPr>
          <a:xfrm>
            <a:off x="1770855" y="1976735"/>
            <a:ext cx="155333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200" b="1" dirty="0" err="1">
                <a:latin typeface="Cambria" panose="02040503050406030204" pitchFamily="18" charset="0"/>
                <a:cs typeface="Courier New" panose="02070309020205020404" pitchFamily="49" charset="0"/>
              </a:rPr>
              <a:t>Cold</a:t>
            </a:r>
            <a:r>
              <a:rPr lang="it-IT" sz="1200" b="1" dirty="0">
                <a:latin typeface="Cambria" panose="02040503050406030204" pitchFamily="18" charset="0"/>
                <a:cs typeface="Courier New" panose="02070309020205020404" pitchFamily="49" charset="0"/>
              </a:rPr>
              <a:t> </a:t>
            </a:r>
            <a:r>
              <a:rPr lang="it-IT" sz="1200" b="1" dirty="0" err="1">
                <a:latin typeface="Cambria" panose="02040503050406030204" pitchFamily="18" charset="0"/>
                <a:cs typeface="Courier New" panose="02070309020205020404" pitchFamily="49" charset="0"/>
              </a:rPr>
              <a:t>mirror</a:t>
            </a:r>
            <a:r>
              <a:rPr lang="it-IT" sz="1200" b="1" dirty="0">
                <a:latin typeface="Cambria" panose="02040503050406030204" pitchFamily="18" charset="0"/>
                <a:cs typeface="Courier New" panose="02070309020205020404" pitchFamily="49" charset="0"/>
              </a:rPr>
              <a:t> </a:t>
            </a:r>
          </a:p>
        </p:txBody>
      </p:sp>
      <p:sp>
        <p:nvSpPr>
          <p:cNvPr id="13" name="Rettangolo 12">
            <a:extLst>
              <a:ext uri="{FF2B5EF4-FFF2-40B4-BE49-F238E27FC236}">
                <a16:creationId xmlns:a16="http://schemas.microsoft.com/office/drawing/2014/main" id="{DAEAF54C-B64A-1002-B6BB-8C0E4EA89BB2}"/>
              </a:ext>
            </a:extLst>
          </p:cNvPr>
          <p:cNvSpPr/>
          <p:nvPr/>
        </p:nvSpPr>
        <p:spPr>
          <a:xfrm>
            <a:off x="6003936" y="1894903"/>
            <a:ext cx="207530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200" b="1" dirty="0" err="1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Spherical</a:t>
            </a:r>
            <a:r>
              <a:rPr lang="it-IT" sz="1200" b="1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 (</a:t>
            </a:r>
            <a:r>
              <a:rPr lang="it-IT" sz="1200" b="1" dirty="0" err="1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quadratic</a:t>
            </a:r>
            <a:r>
              <a:rPr lang="it-IT" sz="1200" b="1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) </a:t>
            </a:r>
          </a:p>
          <a:p>
            <a:pPr algn="ctr"/>
            <a:r>
              <a:rPr lang="it-IT" sz="1200" b="1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component</a:t>
            </a:r>
          </a:p>
        </p:txBody>
      </p:sp>
      <p:pic>
        <p:nvPicPr>
          <p:cNvPr id="21" name="Immagine 20">
            <a:extLst>
              <a:ext uri="{FF2B5EF4-FFF2-40B4-BE49-F238E27FC236}">
                <a16:creationId xmlns:a16="http://schemas.microsoft.com/office/drawing/2014/main" id="{69C21437-6C15-5267-F7C1-758507387BCB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rgbClr val="0432FF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8800"/>
                    </a14:imgEffect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22826" t="11741" r="23415" b="16437"/>
          <a:stretch>
            <a:fillRect/>
          </a:stretch>
        </p:blipFill>
        <p:spPr>
          <a:xfrm>
            <a:off x="6730286" y="2293272"/>
            <a:ext cx="726459" cy="1656226"/>
          </a:xfrm>
          <a:prstGeom prst="rect">
            <a:avLst/>
          </a:prstGeom>
        </p:spPr>
      </p:pic>
      <p:sp>
        <p:nvSpPr>
          <p:cNvPr id="30" name="Rettangolo 29">
            <a:extLst>
              <a:ext uri="{FF2B5EF4-FFF2-40B4-BE49-F238E27FC236}">
                <a16:creationId xmlns:a16="http://schemas.microsoft.com/office/drawing/2014/main" id="{94BDA26B-D91D-5E9B-6746-04336DFAB197}"/>
              </a:ext>
            </a:extLst>
          </p:cNvPr>
          <p:cNvSpPr/>
          <p:nvPr/>
        </p:nvSpPr>
        <p:spPr>
          <a:xfrm>
            <a:off x="5862956" y="2885594"/>
            <a:ext cx="3690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endParaRPr lang="it-IT" sz="2400" b="1" dirty="0"/>
          </a:p>
        </p:txBody>
      </p:sp>
      <p:sp>
        <p:nvSpPr>
          <p:cNvPr id="32" name="Rettangolo 31">
            <a:extLst>
              <a:ext uri="{FF2B5EF4-FFF2-40B4-BE49-F238E27FC236}">
                <a16:creationId xmlns:a16="http://schemas.microsoft.com/office/drawing/2014/main" id="{D0382457-8299-9990-308C-5370121DF178}"/>
              </a:ext>
            </a:extLst>
          </p:cNvPr>
          <p:cNvSpPr/>
          <p:nvPr/>
        </p:nvSpPr>
        <p:spPr>
          <a:xfrm>
            <a:off x="8221010" y="2885594"/>
            <a:ext cx="3690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+</a:t>
            </a:r>
            <a:endParaRPr lang="it-IT" sz="2400" b="1" dirty="0"/>
          </a:p>
        </p:txBody>
      </p:sp>
      <p:sp>
        <p:nvSpPr>
          <p:cNvPr id="35" name="Freccia destra 34">
            <a:extLst>
              <a:ext uri="{FF2B5EF4-FFF2-40B4-BE49-F238E27FC236}">
                <a16:creationId xmlns:a16="http://schemas.microsoft.com/office/drawing/2014/main" id="{D719C167-EEB6-50DF-B0FF-66DDA563203E}"/>
              </a:ext>
            </a:extLst>
          </p:cNvPr>
          <p:cNvSpPr/>
          <p:nvPr/>
        </p:nvSpPr>
        <p:spPr>
          <a:xfrm>
            <a:off x="3559536" y="3010101"/>
            <a:ext cx="435935" cy="21265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36" name="Immagine 35">
            <a:extLst>
              <a:ext uri="{FF2B5EF4-FFF2-40B4-BE49-F238E27FC236}">
                <a16:creationId xmlns:a16="http://schemas.microsoft.com/office/drawing/2014/main" id="{BE054E56-855A-F192-48BF-6CD19C646801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/>
        </p:blipFill>
        <p:spPr>
          <a:xfrm>
            <a:off x="4443372" y="2278986"/>
            <a:ext cx="1091045" cy="1797199"/>
          </a:xfrm>
          <a:prstGeom prst="rect">
            <a:avLst/>
          </a:prstGeom>
        </p:spPr>
      </p:pic>
      <p:pic>
        <p:nvPicPr>
          <p:cNvPr id="38" name="Immagine 37">
            <a:extLst>
              <a:ext uri="{FF2B5EF4-FFF2-40B4-BE49-F238E27FC236}">
                <a16:creationId xmlns:a16="http://schemas.microsoft.com/office/drawing/2014/main" id="{6022353E-4884-8CC6-561A-3DC42C0C2976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1734" t="6176" r="24715" b="3430"/>
          <a:stretch>
            <a:fillRect/>
          </a:stretch>
        </p:blipFill>
        <p:spPr>
          <a:xfrm>
            <a:off x="2279334" y="2354156"/>
            <a:ext cx="582651" cy="1608244"/>
          </a:xfrm>
          <a:prstGeom prst="rect">
            <a:avLst/>
          </a:prstGeom>
        </p:spPr>
      </p:pic>
      <p:grpSp>
        <p:nvGrpSpPr>
          <p:cNvPr id="10" name="Gruppo 9">
            <a:extLst>
              <a:ext uri="{FF2B5EF4-FFF2-40B4-BE49-F238E27FC236}">
                <a16:creationId xmlns:a16="http://schemas.microsoft.com/office/drawing/2014/main" id="{59F2E4F1-B697-C102-5965-9FBF6DECEE9F}"/>
              </a:ext>
            </a:extLst>
          </p:cNvPr>
          <p:cNvGrpSpPr/>
          <p:nvPr/>
        </p:nvGrpSpPr>
        <p:grpSpPr>
          <a:xfrm>
            <a:off x="3577328" y="4184913"/>
            <a:ext cx="2542349" cy="2092091"/>
            <a:chOff x="3976972" y="2086317"/>
            <a:chExt cx="3045009" cy="3098580"/>
          </a:xfrm>
        </p:grpSpPr>
        <p:pic>
          <p:nvPicPr>
            <p:cNvPr id="14" name="Immagine 13">
              <a:extLst>
                <a:ext uri="{FF2B5EF4-FFF2-40B4-BE49-F238E27FC236}">
                  <a16:creationId xmlns:a16="http://schemas.microsoft.com/office/drawing/2014/main" id="{8B94E339-CD2D-1586-B654-B90D6B3D37EF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saturation sat="0"/>
                      </a14:imgEffect>
                    </a14:imgLayer>
                  </a14:imgProps>
                </a:ext>
              </a:extLst>
            </a:blip>
            <a:srcRect l="37087" r="37608" b="7655"/>
            <a:stretch>
              <a:fillRect/>
            </a:stretch>
          </p:blipFill>
          <p:spPr>
            <a:xfrm>
              <a:off x="4868678" y="2566496"/>
              <a:ext cx="1199483" cy="2618401"/>
            </a:xfrm>
            <a:prstGeom prst="rect">
              <a:avLst/>
            </a:prstGeom>
          </p:spPr>
        </p:pic>
        <p:sp>
          <p:nvSpPr>
            <p:cNvPr id="15" name="Rettangolo 14">
              <a:extLst>
                <a:ext uri="{FF2B5EF4-FFF2-40B4-BE49-F238E27FC236}">
                  <a16:creationId xmlns:a16="http://schemas.microsoft.com/office/drawing/2014/main" id="{73623571-4EE0-120D-F522-9D7146530338}"/>
                </a:ext>
              </a:extLst>
            </p:cNvPr>
            <p:cNvSpPr/>
            <p:nvPr/>
          </p:nvSpPr>
          <p:spPr>
            <a:xfrm>
              <a:off x="3976972" y="2086317"/>
              <a:ext cx="3045009" cy="68376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it-IT" sz="1200" b="1" dirty="0">
                  <a:solidFill>
                    <a:schemeClr val="accent4">
                      <a:lumMod val="75000"/>
                    </a:schemeClr>
                  </a:solidFill>
                  <a:latin typeface="Cambria" panose="02040503050406030204" pitchFamily="18" charset="0"/>
                </a:rPr>
                <a:t>Ring </a:t>
              </a:r>
              <a:r>
                <a:rPr lang="it-IT" sz="1200" b="1" dirty="0" err="1">
                  <a:solidFill>
                    <a:schemeClr val="accent4">
                      <a:lumMod val="75000"/>
                    </a:schemeClr>
                  </a:solidFill>
                  <a:latin typeface="Cambria" panose="02040503050406030204" pitchFamily="18" charset="0"/>
                </a:rPr>
                <a:t>heaters</a:t>
              </a:r>
              <a:r>
                <a:rPr lang="it-IT" sz="1200" b="1" dirty="0">
                  <a:latin typeface="Cambria" panose="02040503050406030204" pitchFamily="18" charset="0"/>
                </a:rPr>
                <a:t> compensate the </a:t>
              </a:r>
              <a:r>
                <a:rPr lang="it-IT" sz="1200" b="1" dirty="0" err="1">
                  <a:latin typeface="Cambria" panose="02040503050406030204" pitchFamily="18" charset="0"/>
                </a:rPr>
                <a:t>quadratic</a:t>
              </a:r>
              <a:r>
                <a:rPr lang="it-IT" sz="1200" b="1" dirty="0">
                  <a:latin typeface="Cambria" panose="02040503050406030204" pitchFamily="18" charset="0"/>
                </a:rPr>
                <a:t>  component</a:t>
              </a:r>
            </a:p>
          </p:txBody>
        </p:sp>
      </p:grpSp>
      <p:pic>
        <p:nvPicPr>
          <p:cNvPr id="16" name="Immagine 15">
            <a:extLst>
              <a:ext uri="{FF2B5EF4-FFF2-40B4-BE49-F238E27FC236}">
                <a16:creationId xmlns:a16="http://schemas.microsoft.com/office/drawing/2014/main" id="{CBDA9192-DACC-76B1-D2C1-AD7C53373F1D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rgbClr val="0432FF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8800"/>
                    </a14:imgEffect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22826" t="11741" r="23415" b="16437"/>
          <a:stretch>
            <a:fillRect/>
          </a:stretch>
        </p:blipFill>
        <p:spPr>
          <a:xfrm>
            <a:off x="6723057" y="4432336"/>
            <a:ext cx="815359" cy="1763667"/>
          </a:xfrm>
          <a:prstGeom prst="rect">
            <a:avLst/>
          </a:prstGeom>
        </p:spPr>
      </p:pic>
      <p:sp>
        <p:nvSpPr>
          <p:cNvPr id="17" name="Rettangolo 16">
            <a:extLst>
              <a:ext uri="{FF2B5EF4-FFF2-40B4-BE49-F238E27FC236}">
                <a16:creationId xmlns:a16="http://schemas.microsoft.com/office/drawing/2014/main" id="{393685B3-9E25-546B-7CD8-8C630FEBAFA3}"/>
              </a:ext>
            </a:extLst>
          </p:cNvPr>
          <p:cNvSpPr/>
          <p:nvPr/>
        </p:nvSpPr>
        <p:spPr>
          <a:xfrm>
            <a:off x="8221010" y="5126711"/>
            <a:ext cx="3690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+</a:t>
            </a:r>
            <a:endParaRPr lang="it-IT" sz="2400" b="1" dirty="0"/>
          </a:p>
        </p:txBody>
      </p:sp>
      <p:cxnSp>
        <p:nvCxnSpPr>
          <p:cNvPr id="19" name="Connettore dritto 18">
            <a:extLst>
              <a:ext uri="{FF2B5EF4-FFF2-40B4-BE49-F238E27FC236}">
                <a16:creationId xmlns:a16="http://schemas.microsoft.com/office/drawing/2014/main" id="{6A9E40D8-11AD-0B2F-F4E4-1F13C66AF529}"/>
              </a:ext>
            </a:extLst>
          </p:cNvPr>
          <p:cNvCxnSpPr>
            <a:cxnSpLocks/>
          </p:cNvCxnSpPr>
          <p:nvPr/>
        </p:nvCxnSpPr>
        <p:spPr>
          <a:xfrm>
            <a:off x="1126114" y="4076185"/>
            <a:ext cx="956889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Immagine 21">
            <a:extLst>
              <a:ext uri="{FF2B5EF4-FFF2-40B4-BE49-F238E27FC236}">
                <a16:creationId xmlns:a16="http://schemas.microsoft.com/office/drawing/2014/main" id="{BA92FD57-3A98-D726-EBF5-6F654EEF7B0E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rgbClr val="FF2F92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0"/>
                    </a14:imgEffect>
                  </a14:imgLayer>
                </a14:imgProps>
              </a:ext>
            </a:extLst>
          </a:blip>
          <a:stretch/>
        </p:blipFill>
        <p:spPr>
          <a:xfrm>
            <a:off x="9140117" y="4445172"/>
            <a:ext cx="867555" cy="1797207"/>
          </a:xfrm>
          <a:prstGeom prst="rect">
            <a:avLst/>
          </a:prstGeom>
        </p:spPr>
      </p:pic>
      <p:sp>
        <p:nvSpPr>
          <p:cNvPr id="23" name="Rettangolo 22">
            <a:extLst>
              <a:ext uri="{FF2B5EF4-FFF2-40B4-BE49-F238E27FC236}">
                <a16:creationId xmlns:a16="http://schemas.microsoft.com/office/drawing/2014/main" id="{C7CB5D92-15CB-F07A-302E-34AAF570F593}"/>
              </a:ext>
            </a:extLst>
          </p:cNvPr>
          <p:cNvSpPr/>
          <p:nvPr/>
        </p:nvSpPr>
        <p:spPr>
          <a:xfrm>
            <a:off x="5943595" y="5129938"/>
            <a:ext cx="3690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+</a:t>
            </a:r>
            <a:endParaRPr lang="it-IT" sz="2400" b="1" dirty="0"/>
          </a:p>
        </p:txBody>
      </p:sp>
      <p:sp>
        <p:nvSpPr>
          <p:cNvPr id="24" name="Rettangolo 23">
            <a:extLst>
              <a:ext uri="{FF2B5EF4-FFF2-40B4-BE49-F238E27FC236}">
                <a16:creationId xmlns:a16="http://schemas.microsoft.com/office/drawing/2014/main" id="{A1A75477-67D0-099C-8AA3-0859671C3C96}"/>
              </a:ext>
            </a:extLst>
          </p:cNvPr>
          <p:cNvSpPr/>
          <p:nvPr/>
        </p:nvSpPr>
        <p:spPr>
          <a:xfrm>
            <a:off x="3577328" y="5112942"/>
            <a:ext cx="3690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endParaRPr lang="it-IT" sz="2400" b="1" dirty="0"/>
          </a:p>
        </p:txBody>
      </p:sp>
      <p:pic>
        <p:nvPicPr>
          <p:cNvPr id="25" name="Immagine 24">
            <a:extLst>
              <a:ext uri="{FF2B5EF4-FFF2-40B4-BE49-F238E27FC236}">
                <a16:creationId xmlns:a16="http://schemas.microsoft.com/office/drawing/2014/main" id="{8E9C6E65-DBAD-C2F0-6268-02B57E89BE4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rgbClr val="FF2F92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0"/>
                    </a14:imgEffect>
                  </a14:imgLayer>
                </a14:imgProps>
              </a:ext>
            </a:extLst>
          </a:blip>
          <a:stretch/>
        </p:blipFill>
        <p:spPr>
          <a:xfrm>
            <a:off x="2159678" y="4507705"/>
            <a:ext cx="867555" cy="1797207"/>
          </a:xfrm>
          <a:prstGeom prst="rect">
            <a:avLst/>
          </a:prstGeom>
        </p:spPr>
      </p:pic>
      <p:sp>
        <p:nvSpPr>
          <p:cNvPr id="27" name="Rettangolo 26">
            <a:extLst>
              <a:ext uri="{FF2B5EF4-FFF2-40B4-BE49-F238E27FC236}">
                <a16:creationId xmlns:a16="http://schemas.microsoft.com/office/drawing/2014/main" id="{345A700B-45AC-4FAA-9AE4-C2585FDB2DC0}"/>
              </a:ext>
            </a:extLst>
          </p:cNvPr>
          <p:cNvSpPr/>
          <p:nvPr/>
        </p:nvSpPr>
        <p:spPr>
          <a:xfrm>
            <a:off x="1653175" y="4121015"/>
            <a:ext cx="182838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200" b="1" dirty="0">
                <a:latin typeface="Cambria" panose="02040503050406030204" pitchFamily="18" charset="0"/>
                <a:cs typeface="Courier New" panose="02070309020205020404" pitchFamily="49" charset="0"/>
              </a:rPr>
              <a:t>HR-</a:t>
            </a:r>
            <a:r>
              <a:rPr lang="it-IT" sz="1200" b="1" dirty="0" err="1">
                <a:latin typeface="Cambria" panose="02040503050406030204" pitchFamily="18" charset="0"/>
                <a:cs typeface="Courier New" panose="02070309020205020404" pitchFamily="49" charset="0"/>
              </a:rPr>
              <a:t>surface</a:t>
            </a:r>
            <a:r>
              <a:rPr lang="it-IT" sz="1200" b="1" dirty="0">
                <a:latin typeface="Cambria" panose="02040503050406030204" pitchFamily="18" charset="0"/>
                <a:cs typeface="Courier New" panose="02070309020205020404" pitchFamily="49" charset="0"/>
              </a:rPr>
              <a:t> </a:t>
            </a:r>
            <a:r>
              <a:rPr lang="it-IT" sz="1200" b="1" dirty="0" err="1">
                <a:latin typeface="Cambria" panose="02040503050406030204" pitchFamily="18" charset="0"/>
                <a:cs typeface="Courier New" panose="02070309020205020404" pitchFamily="49" charset="0"/>
              </a:rPr>
              <a:t>deformation</a:t>
            </a:r>
            <a:r>
              <a:rPr lang="it-IT" sz="1200" b="1" dirty="0">
                <a:latin typeface="Cambria" panose="02040503050406030204" pitchFamily="18" charset="0"/>
                <a:cs typeface="Courier New" panose="02070309020205020404" pitchFamily="49" charset="0"/>
              </a:rPr>
              <a:t> after RH </a:t>
            </a:r>
          </a:p>
        </p:txBody>
      </p:sp>
    </p:spTree>
    <p:extLst>
      <p:ext uri="{BB962C8B-B14F-4D97-AF65-F5344CB8AC3E}">
        <p14:creationId xmlns:p14="http://schemas.microsoft.com/office/powerpoint/2010/main" val="8330535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7A0ED9-D064-7799-B6C9-3945F656DB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piè di pagina 1">
            <a:extLst>
              <a:ext uri="{FF2B5EF4-FFF2-40B4-BE49-F238E27FC236}">
                <a16:creationId xmlns:a16="http://schemas.microsoft.com/office/drawing/2014/main" id="{FE273043-2161-096E-6E8E-0302C2BFC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F8864090-6E62-4447-156D-0A8CE23AB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pPr/>
              <a:t>20</a:t>
            </a:fld>
            <a:endParaRPr lang="it-IT"/>
          </a:p>
        </p:txBody>
      </p:sp>
      <p:sp>
        <p:nvSpPr>
          <p:cNvPr id="12" name="Titolo 2">
            <a:extLst>
              <a:ext uri="{FF2B5EF4-FFF2-40B4-BE49-F238E27FC236}">
                <a16:creationId xmlns:a16="http://schemas.microsoft.com/office/drawing/2014/main" id="{A44276C8-FFF9-59E4-32C0-C71F1381768F}"/>
              </a:ext>
            </a:extLst>
          </p:cNvPr>
          <p:cNvSpPr txBox="1">
            <a:spLocks/>
          </p:cNvSpPr>
          <p:nvPr/>
        </p:nvSpPr>
        <p:spPr>
          <a:xfrm>
            <a:off x="347920" y="-48213"/>
            <a:ext cx="1192203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4000" b="1" dirty="0">
              <a:latin typeface="Cinzel" pitchFamily="2" charset="77"/>
              <a:cs typeface="Courier New" panose="02070309020205020404" pitchFamily="49" charset="0"/>
            </a:endParaRPr>
          </a:p>
          <a:p>
            <a:r>
              <a:rPr lang="it-IT" sz="3000" dirty="0"/>
              <a:t>⚜️</a:t>
            </a:r>
            <a:r>
              <a:rPr lang="it-IT" sz="3600" dirty="0"/>
              <a:t> </a:t>
            </a:r>
            <a:r>
              <a:rPr lang="en-US" sz="3700" dirty="0">
                <a:latin typeface="Cinzel" pitchFamily="2" charset="77"/>
                <a:cs typeface="Courier New" panose="02070309020205020404" pitchFamily="49" charset="0"/>
              </a:rPr>
              <a:t>Thermo-Elastic Effect on the </a:t>
            </a:r>
            <a:r>
              <a:rPr lang="en-US" sz="3700" dirty="0" err="1">
                <a:latin typeface="Cinzel" pitchFamily="2" charset="77"/>
                <a:cs typeface="Courier New" panose="02070309020205020404" pitchFamily="49" charset="0"/>
              </a:rPr>
              <a:t>hr</a:t>
            </a:r>
            <a:r>
              <a:rPr lang="en-US" sz="3700" dirty="0">
                <a:latin typeface="Cinzel" pitchFamily="2" charset="77"/>
                <a:cs typeface="Courier New" panose="02070309020205020404" pitchFamily="49" charset="0"/>
              </a:rPr>
              <a:t>-surface</a:t>
            </a:r>
          </a:p>
          <a:p>
            <a:endParaRPr lang="en-US" sz="4000" dirty="0">
              <a:latin typeface="Cinzel" pitchFamily="2" charset="77"/>
              <a:cs typeface="Courier New" panose="02070309020205020404" pitchFamily="49" charset="0"/>
            </a:endParaRPr>
          </a:p>
        </p:txBody>
      </p:sp>
      <p:cxnSp>
        <p:nvCxnSpPr>
          <p:cNvPr id="37" name="Straight Connector 47">
            <a:extLst>
              <a:ext uri="{FF2B5EF4-FFF2-40B4-BE49-F238E27FC236}">
                <a16:creationId xmlns:a16="http://schemas.microsoft.com/office/drawing/2014/main" id="{C3C613E7-06BD-26E7-3F28-D7D2595683FB}"/>
              </a:ext>
            </a:extLst>
          </p:cNvPr>
          <p:cNvCxnSpPr>
            <a:cxnSpLocks/>
          </p:cNvCxnSpPr>
          <p:nvPr/>
        </p:nvCxnSpPr>
        <p:spPr bwMode="auto">
          <a:xfrm>
            <a:off x="13589097" y="5195159"/>
            <a:ext cx="3" cy="390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dash"/>
            <a:round/>
            <a:headEnd type="none" w="sm" len="sm"/>
            <a:tailEnd type="none" w="sm" len="sm"/>
          </a:ln>
          <a:effectLst/>
        </p:spPr>
      </p:cxnSp>
      <p:sp>
        <p:nvSpPr>
          <p:cNvPr id="48" name="CasellaDiTesto 47">
            <a:extLst>
              <a:ext uri="{FF2B5EF4-FFF2-40B4-BE49-F238E27FC236}">
                <a16:creationId xmlns:a16="http://schemas.microsoft.com/office/drawing/2014/main" id="{2834A011-2F97-F71C-7998-38EB5DD672EE}"/>
              </a:ext>
            </a:extLst>
          </p:cNvPr>
          <p:cNvSpPr txBox="1"/>
          <p:nvPr/>
        </p:nvSpPr>
        <p:spPr>
          <a:xfrm>
            <a:off x="421290" y="1292828"/>
            <a:ext cx="1142024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Thermo-elastic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deformation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on the HR-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surface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in the FP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mirrors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: </a:t>
            </a:r>
            <a:r>
              <a:rPr lang="it-IT" sz="1600" dirty="0" err="1">
                <a:solidFill>
                  <a:srgbClr val="0432FF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dominant</a:t>
            </a: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solidFill>
                  <a:srgbClr val="0432FF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spherical</a:t>
            </a: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 component  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+ </a:t>
            </a:r>
            <a:r>
              <a:rPr lang="it-IT" sz="1600" b="1" dirty="0" err="1">
                <a:solidFill>
                  <a:srgbClr val="C00000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residual</a:t>
            </a:r>
            <a:r>
              <a:rPr lang="it-IT" sz="1600" b="1" dirty="0">
                <a:solidFill>
                  <a:srgbClr val="C00000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 non-</a:t>
            </a:r>
            <a:r>
              <a:rPr lang="it-IT" sz="1600" b="1" dirty="0" err="1">
                <a:solidFill>
                  <a:srgbClr val="C00000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spherical</a:t>
            </a:r>
            <a:r>
              <a:rPr lang="it-IT" sz="1600" b="1" dirty="0">
                <a:solidFill>
                  <a:srgbClr val="C00000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 component</a:t>
            </a:r>
            <a:endParaRPr lang="it-IT" sz="1600" dirty="0">
              <a:solidFill>
                <a:srgbClr val="000000"/>
              </a:solidFill>
              <a:latin typeface="Book Antiqua" panose="02040602050305030304" pitchFamily="18" charset="0"/>
            </a:endParaRPr>
          </a:p>
        </p:txBody>
      </p:sp>
      <p:pic>
        <p:nvPicPr>
          <p:cNvPr id="31" name="Immagine 30">
            <a:extLst>
              <a:ext uri="{FF2B5EF4-FFF2-40B4-BE49-F238E27FC236}">
                <a16:creationId xmlns:a16="http://schemas.microsoft.com/office/drawing/2014/main" id="{ACCD44CE-761F-8C9D-3F08-B85EC55DB3F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rgbClr val="FF2F92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tretch/>
        </p:blipFill>
        <p:spPr>
          <a:xfrm>
            <a:off x="9140117" y="2278986"/>
            <a:ext cx="867555" cy="1797207"/>
          </a:xfrm>
          <a:prstGeom prst="rect">
            <a:avLst/>
          </a:prstGeom>
        </p:spPr>
      </p:pic>
      <p:cxnSp>
        <p:nvCxnSpPr>
          <p:cNvPr id="3" name="Connettore dritto 2">
            <a:extLst>
              <a:ext uri="{FF2B5EF4-FFF2-40B4-BE49-F238E27FC236}">
                <a16:creationId xmlns:a16="http://schemas.microsoft.com/office/drawing/2014/main" id="{92A0A07B-04C0-A8A5-10C6-2EB1E531954F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Connettore dritto 3">
            <a:extLst>
              <a:ext uri="{FF2B5EF4-FFF2-40B4-BE49-F238E27FC236}">
                <a16:creationId xmlns:a16="http://schemas.microsoft.com/office/drawing/2014/main" id="{DFBDA98C-EE55-99B0-D30E-E410AC0811B1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ttangolo 7">
            <a:extLst>
              <a:ext uri="{FF2B5EF4-FFF2-40B4-BE49-F238E27FC236}">
                <a16:creationId xmlns:a16="http://schemas.microsoft.com/office/drawing/2014/main" id="{C0ABE1CD-2AC2-46A9-4B7B-3A376562D31D}"/>
              </a:ext>
            </a:extLst>
          </p:cNvPr>
          <p:cNvSpPr/>
          <p:nvPr/>
        </p:nvSpPr>
        <p:spPr>
          <a:xfrm>
            <a:off x="3937150" y="1884402"/>
            <a:ext cx="185038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200" b="1" dirty="0" err="1">
                <a:latin typeface="Cambria" panose="02040503050406030204" pitchFamily="18" charset="0"/>
                <a:cs typeface="Courier New" panose="02070309020205020404" pitchFamily="49" charset="0"/>
              </a:rPr>
              <a:t>Thermo-elastic</a:t>
            </a:r>
            <a:r>
              <a:rPr lang="it-IT" sz="1200" b="1" dirty="0">
                <a:latin typeface="Cambria" panose="02040503050406030204" pitchFamily="18" charset="0"/>
                <a:cs typeface="Courier New" panose="02070309020205020404" pitchFamily="49" charset="0"/>
              </a:rPr>
              <a:t> </a:t>
            </a:r>
            <a:r>
              <a:rPr lang="it-IT" sz="1200" b="1" dirty="0" err="1">
                <a:latin typeface="Cambria" panose="02040503050406030204" pitchFamily="18" charset="0"/>
                <a:cs typeface="Courier New" panose="02070309020205020404" pitchFamily="49" charset="0"/>
              </a:rPr>
              <a:t>deformation</a:t>
            </a:r>
            <a:endParaRPr lang="it-IT" sz="1200" b="1" dirty="0">
              <a:latin typeface="Cambria" panose="02040503050406030204" pitchFamily="18" charset="0"/>
              <a:cs typeface="Courier New" panose="02070309020205020404" pitchFamily="49" charset="0"/>
            </a:endParaRPr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2B82E3C2-DF25-CF07-BEDB-B1F17FCA94E5}"/>
              </a:ext>
            </a:extLst>
          </p:cNvPr>
          <p:cNvSpPr/>
          <p:nvPr/>
        </p:nvSpPr>
        <p:spPr>
          <a:xfrm>
            <a:off x="8375852" y="1878088"/>
            <a:ext cx="22352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200" b="1" dirty="0" err="1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Aspherical</a:t>
            </a:r>
            <a:r>
              <a:rPr lang="it-IT" sz="1200" b="1" dirty="0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 (</a:t>
            </a:r>
            <a:r>
              <a:rPr lang="it-IT" sz="1200" b="1" dirty="0" err="1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residual</a:t>
            </a:r>
            <a:r>
              <a:rPr lang="it-IT" sz="1200" b="1" dirty="0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) </a:t>
            </a:r>
          </a:p>
          <a:p>
            <a:pPr algn="ctr"/>
            <a:r>
              <a:rPr lang="it-IT" sz="1200" b="1" dirty="0">
                <a:solidFill>
                  <a:srgbClr val="C00000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component</a:t>
            </a:r>
          </a:p>
        </p:txBody>
      </p:sp>
      <p:sp>
        <p:nvSpPr>
          <p:cNvPr id="11" name="Rettangolo 10">
            <a:extLst>
              <a:ext uri="{FF2B5EF4-FFF2-40B4-BE49-F238E27FC236}">
                <a16:creationId xmlns:a16="http://schemas.microsoft.com/office/drawing/2014/main" id="{62C6DF3D-6F53-B131-F9B3-5092D19AA937}"/>
              </a:ext>
            </a:extLst>
          </p:cNvPr>
          <p:cNvSpPr/>
          <p:nvPr/>
        </p:nvSpPr>
        <p:spPr>
          <a:xfrm>
            <a:off x="1770855" y="1976735"/>
            <a:ext cx="155333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200" b="1" dirty="0" err="1">
                <a:latin typeface="Cambria" panose="02040503050406030204" pitchFamily="18" charset="0"/>
                <a:cs typeface="Courier New" panose="02070309020205020404" pitchFamily="49" charset="0"/>
              </a:rPr>
              <a:t>Cold</a:t>
            </a:r>
            <a:r>
              <a:rPr lang="it-IT" sz="1200" b="1" dirty="0">
                <a:latin typeface="Cambria" panose="02040503050406030204" pitchFamily="18" charset="0"/>
                <a:cs typeface="Courier New" panose="02070309020205020404" pitchFamily="49" charset="0"/>
              </a:rPr>
              <a:t> </a:t>
            </a:r>
            <a:r>
              <a:rPr lang="it-IT" sz="1200" b="1" dirty="0" err="1">
                <a:latin typeface="Cambria" panose="02040503050406030204" pitchFamily="18" charset="0"/>
                <a:cs typeface="Courier New" panose="02070309020205020404" pitchFamily="49" charset="0"/>
              </a:rPr>
              <a:t>mirror</a:t>
            </a:r>
            <a:r>
              <a:rPr lang="it-IT" sz="1200" b="1" dirty="0">
                <a:latin typeface="Cambria" panose="02040503050406030204" pitchFamily="18" charset="0"/>
                <a:cs typeface="Courier New" panose="02070309020205020404" pitchFamily="49" charset="0"/>
              </a:rPr>
              <a:t> </a:t>
            </a:r>
          </a:p>
        </p:txBody>
      </p:sp>
      <p:sp>
        <p:nvSpPr>
          <p:cNvPr id="13" name="Rettangolo 12">
            <a:extLst>
              <a:ext uri="{FF2B5EF4-FFF2-40B4-BE49-F238E27FC236}">
                <a16:creationId xmlns:a16="http://schemas.microsoft.com/office/drawing/2014/main" id="{557D30C0-F1C8-0E14-FB69-C05E0A892E80}"/>
              </a:ext>
            </a:extLst>
          </p:cNvPr>
          <p:cNvSpPr/>
          <p:nvPr/>
        </p:nvSpPr>
        <p:spPr>
          <a:xfrm>
            <a:off x="6003936" y="1894903"/>
            <a:ext cx="207530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200" b="1" dirty="0" err="1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Spherical</a:t>
            </a:r>
            <a:r>
              <a:rPr lang="it-IT" sz="1200" b="1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 (</a:t>
            </a:r>
            <a:r>
              <a:rPr lang="it-IT" sz="1200" b="1" dirty="0" err="1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quadratic</a:t>
            </a:r>
            <a:r>
              <a:rPr lang="it-IT" sz="1200" b="1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) </a:t>
            </a:r>
          </a:p>
          <a:p>
            <a:pPr algn="ctr"/>
            <a:r>
              <a:rPr lang="it-IT" sz="1200" b="1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component</a:t>
            </a:r>
          </a:p>
        </p:txBody>
      </p:sp>
      <p:pic>
        <p:nvPicPr>
          <p:cNvPr id="21" name="Immagine 20">
            <a:extLst>
              <a:ext uri="{FF2B5EF4-FFF2-40B4-BE49-F238E27FC236}">
                <a16:creationId xmlns:a16="http://schemas.microsoft.com/office/drawing/2014/main" id="{6BFC5B17-ED44-96C1-A8C0-C016D05733B7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rgbClr val="0432FF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8800"/>
                    </a14:imgEffect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22826" t="11741" r="23415" b="16437"/>
          <a:stretch>
            <a:fillRect/>
          </a:stretch>
        </p:blipFill>
        <p:spPr>
          <a:xfrm>
            <a:off x="6730286" y="2293272"/>
            <a:ext cx="726459" cy="1656226"/>
          </a:xfrm>
          <a:prstGeom prst="rect">
            <a:avLst/>
          </a:prstGeom>
        </p:spPr>
      </p:pic>
      <p:sp>
        <p:nvSpPr>
          <p:cNvPr id="30" name="Rettangolo 29">
            <a:extLst>
              <a:ext uri="{FF2B5EF4-FFF2-40B4-BE49-F238E27FC236}">
                <a16:creationId xmlns:a16="http://schemas.microsoft.com/office/drawing/2014/main" id="{037EA435-70CD-DAA2-9154-A2C60B28B511}"/>
              </a:ext>
            </a:extLst>
          </p:cNvPr>
          <p:cNvSpPr/>
          <p:nvPr/>
        </p:nvSpPr>
        <p:spPr>
          <a:xfrm>
            <a:off x="5862956" y="2885594"/>
            <a:ext cx="3690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endParaRPr lang="it-IT" sz="2400" b="1" dirty="0"/>
          </a:p>
        </p:txBody>
      </p:sp>
      <p:sp>
        <p:nvSpPr>
          <p:cNvPr id="32" name="Rettangolo 31">
            <a:extLst>
              <a:ext uri="{FF2B5EF4-FFF2-40B4-BE49-F238E27FC236}">
                <a16:creationId xmlns:a16="http://schemas.microsoft.com/office/drawing/2014/main" id="{74C1E04D-AF8A-BA74-2083-2F3767A88523}"/>
              </a:ext>
            </a:extLst>
          </p:cNvPr>
          <p:cNvSpPr/>
          <p:nvPr/>
        </p:nvSpPr>
        <p:spPr>
          <a:xfrm>
            <a:off x="8221010" y="2885594"/>
            <a:ext cx="3690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+</a:t>
            </a:r>
            <a:endParaRPr lang="it-IT" sz="2400" b="1" dirty="0"/>
          </a:p>
        </p:txBody>
      </p:sp>
      <p:sp>
        <p:nvSpPr>
          <p:cNvPr id="35" name="Freccia destra 34">
            <a:extLst>
              <a:ext uri="{FF2B5EF4-FFF2-40B4-BE49-F238E27FC236}">
                <a16:creationId xmlns:a16="http://schemas.microsoft.com/office/drawing/2014/main" id="{06D538D0-02EA-72A9-1C1C-CD2595C08411}"/>
              </a:ext>
            </a:extLst>
          </p:cNvPr>
          <p:cNvSpPr/>
          <p:nvPr/>
        </p:nvSpPr>
        <p:spPr>
          <a:xfrm>
            <a:off x="3559536" y="3010101"/>
            <a:ext cx="435935" cy="21265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36" name="Immagine 35">
            <a:extLst>
              <a:ext uri="{FF2B5EF4-FFF2-40B4-BE49-F238E27FC236}">
                <a16:creationId xmlns:a16="http://schemas.microsoft.com/office/drawing/2014/main" id="{E52F63C8-8B91-AEA7-7338-5873CFA756DD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/>
        </p:blipFill>
        <p:spPr>
          <a:xfrm>
            <a:off x="4443372" y="2278986"/>
            <a:ext cx="1091045" cy="1797199"/>
          </a:xfrm>
          <a:prstGeom prst="rect">
            <a:avLst/>
          </a:prstGeom>
        </p:spPr>
      </p:pic>
      <p:pic>
        <p:nvPicPr>
          <p:cNvPr id="38" name="Immagine 37">
            <a:extLst>
              <a:ext uri="{FF2B5EF4-FFF2-40B4-BE49-F238E27FC236}">
                <a16:creationId xmlns:a16="http://schemas.microsoft.com/office/drawing/2014/main" id="{FA5AA911-55DF-E5CD-31F2-5CED43CE1AA7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1734" t="6176" r="24715" b="3430"/>
          <a:stretch>
            <a:fillRect/>
          </a:stretch>
        </p:blipFill>
        <p:spPr>
          <a:xfrm>
            <a:off x="2279334" y="2354156"/>
            <a:ext cx="582651" cy="1608244"/>
          </a:xfrm>
          <a:prstGeom prst="rect">
            <a:avLst/>
          </a:prstGeom>
        </p:spPr>
      </p:pic>
      <p:grpSp>
        <p:nvGrpSpPr>
          <p:cNvPr id="10" name="Gruppo 9">
            <a:extLst>
              <a:ext uri="{FF2B5EF4-FFF2-40B4-BE49-F238E27FC236}">
                <a16:creationId xmlns:a16="http://schemas.microsoft.com/office/drawing/2014/main" id="{945B7E36-B8B4-85AC-7ED1-27098D6CE05E}"/>
              </a:ext>
            </a:extLst>
          </p:cNvPr>
          <p:cNvGrpSpPr/>
          <p:nvPr/>
        </p:nvGrpSpPr>
        <p:grpSpPr>
          <a:xfrm>
            <a:off x="3577328" y="4184913"/>
            <a:ext cx="2542349" cy="2092091"/>
            <a:chOff x="3976972" y="2086317"/>
            <a:chExt cx="3045009" cy="3098580"/>
          </a:xfrm>
        </p:grpSpPr>
        <p:pic>
          <p:nvPicPr>
            <p:cNvPr id="14" name="Immagine 13">
              <a:extLst>
                <a:ext uri="{FF2B5EF4-FFF2-40B4-BE49-F238E27FC236}">
                  <a16:creationId xmlns:a16="http://schemas.microsoft.com/office/drawing/2014/main" id="{4B28412C-051E-1DA5-9F25-20A130284DB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saturation sat="0"/>
                      </a14:imgEffect>
                    </a14:imgLayer>
                  </a14:imgProps>
                </a:ext>
              </a:extLst>
            </a:blip>
            <a:srcRect l="37087" r="37608" b="7655"/>
            <a:stretch>
              <a:fillRect/>
            </a:stretch>
          </p:blipFill>
          <p:spPr>
            <a:xfrm>
              <a:off x="4868678" y="2566496"/>
              <a:ext cx="1199483" cy="2618401"/>
            </a:xfrm>
            <a:prstGeom prst="rect">
              <a:avLst/>
            </a:prstGeom>
          </p:spPr>
        </p:pic>
        <p:sp>
          <p:nvSpPr>
            <p:cNvPr id="15" name="Rettangolo 14">
              <a:extLst>
                <a:ext uri="{FF2B5EF4-FFF2-40B4-BE49-F238E27FC236}">
                  <a16:creationId xmlns:a16="http://schemas.microsoft.com/office/drawing/2014/main" id="{3EB07669-D497-E649-D8E8-B1A352CDB16E}"/>
                </a:ext>
              </a:extLst>
            </p:cNvPr>
            <p:cNvSpPr/>
            <p:nvPr/>
          </p:nvSpPr>
          <p:spPr>
            <a:xfrm>
              <a:off x="3976972" y="2086317"/>
              <a:ext cx="3045009" cy="68376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it-IT" sz="1200" b="1" dirty="0">
                  <a:solidFill>
                    <a:schemeClr val="accent4">
                      <a:lumMod val="75000"/>
                    </a:schemeClr>
                  </a:solidFill>
                  <a:latin typeface="Cambria" panose="02040503050406030204" pitchFamily="18" charset="0"/>
                </a:rPr>
                <a:t>Ring </a:t>
              </a:r>
              <a:r>
                <a:rPr lang="it-IT" sz="1200" b="1" dirty="0" err="1">
                  <a:solidFill>
                    <a:schemeClr val="accent4">
                      <a:lumMod val="75000"/>
                    </a:schemeClr>
                  </a:solidFill>
                  <a:latin typeface="Cambria" panose="02040503050406030204" pitchFamily="18" charset="0"/>
                </a:rPr>
                <a:t>heaters</a:t>
              </a:r>
              <a:r>
                <a:rPr lang="it-IT" sz="1200" b="1" dirty="0">
                  <a:solidFill>
                    <a:schemeClr val="accent4">
                      <a:lumMod val="75000"/>
                    </a:schemeClr>
                  </a:solidFill>
                  <a:latin typeface="Cambria" panose="02040503050406030204" pitchFamily="18" charset="0"/>
                </a:rPr>
                <a:t> </a:t>
              </a:r>
              <a:r>
                <a:rPr lang="it-IT" sz="1200" b="1" dirty="0">
                  <a:latin typeface="Cambria" panose="02040503050406030204" pitchFamily="18" charset="0"/>
                </a:rPr>
                <a:t>compensate the </a:t>
              </a:r>
              <a:r>
                <a:rPr lang="it-IT" sz="1200" b="1" dirty="0" err="1">
                  <a:latin typeface="Cambria" panose="02040503050406030204" pitchFamily="18" charset="0"/>
                </a:rPr>
                <a:t>quadratic</a:t>
              </a:r>
              <a:r>
                <a:rPr lang="it-IT" sz="1200" b="1" dirty="0">
                  <a:latin typeface="Cambria" panose="02040503050406030204" pitchFamily="18" charset="0"/>
                </a:rPr>
                <a:t>  component</a:t>
              </a:r>
            </a:p>
          </p:txBody>
        </p:sp>
      </p:grpSp>
      <p:pic>
        <p:nvPicPr>
          <p:cNvPr id="16" name="Immagine 15">
            <a:extLst>
              <a:ext uri="{FF2B5EF4-FFF2-40B4-BE49-F238E27FC236}">
                <a16:creationId xmlns:a16="http://schemas.microsoft.com/office/drawing/2014/main" id="{6DC0E20E-AB68-0C4C-A4B2-18E7F981B312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rgbClr val="0432FF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8800"/>
                    </a14:imgEffect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22826" t="11741" r="23415" b="16437"/>
          <a:stretch>
            <a:fillRect/>
          </a:stretch>
        </p:blipFill>
        <p:spPr>
          <a:xfrm>
            <a:off x="6723057" y="4432336"/>
            <a:ext cx="815359" cy="1763667"/>
          </a:xfrm>
          <a:prstGeom prst="rect">
            <a:avLst/>
          </a:prstGeom>
        </p:spPr>
      </p:pic>
      <p:sp>
        <p:nvSpPr>
          <p:cNvPr id="17" name="Rettangolo 16">
            <a:extLst>
              <a:ext uri="{FF2B5EF4-FFF2-40B4-BE49-F238E27FC236}">
                <a16:creationId xmlns:a16="http://schemas.microsoft.com/office/drawing/2014/main" id="{20F576E3-8786-10C0-04A9-98BC5E8FCAA3}"/>
              </a:ext>
            </a:extLst>
          </p:cNvPr>
          <p:cNvSpPr/>
          <p:nvPr/>
        </p:nvSpPr>
        <p:spPr>
          <a:xfrm>
            <a:off x="8221010" y="5126711"/>
            <a:ext cx="3690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+</a:t>
            </a:r>
            <a:endParaRPr lang="it-IT" sz="2400" b="1" dirty="0"/>
          </a:p>
        </p:txBody>
      </p:sp>
      <p:cxnSp>
        <p:nvCxnSpPr>
          <p:cNvPr id="19" name="Connettore dritto 18">
            <a:extLst>
              <a:ext uri="{FF2B5EF4-FFF2-40B4-BE49-F238E27FC236}">
                <a16:creationId xmlns:a16="http://schemas.microsoft.com/office/drawing/2014/main" id="{FDFE9E61-AD73-72FE-7C4D-312CD0B1BED6}"/>
              </a:ext>
            </a:extLst>
          </p:cNvPr>
          <p:cNvCxnSpPr>
            <a:cxnSpLocks/>
          </p:cNvCxnSpPr>
          <p:nvPr/>
        </p:nvCxnSpPr>
        <p:spPr>
          <a:xfrm>
            <a:off x="1126114" y="4076185"/>
            <a:ext cx="956889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Immagine 21">
            <a:extLst>
              <a:ext uri="{FF2B5EF4-FFF2-40B4-BE49-F238E27FC236}">
                <a16:creationId xmlns:a16="http://schemas.microsoft.com/office/drawing/2014/main" id="{3EDD8587-211E-B71C-4044-BD8BA16FF9D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rgbClr val="FF2F92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tretch/>
        </p:blipFill>
        <p:spPr>
          <a:xfrm>
            <a:off x="9140117" y="4445172"/>
            <a:ext cx="867555" cy="1797207"/>
          </a:xfrm>
          <a:prstGeom prst="rect">
            <a:avLst/>
          </a:prstGeom>
        </p:spPr>
      </p:pic>
      <p:sp>
        <p:nvSpPr>
          <p:cNvPr id="23" name="Rettangolo 22">
            <a:extLst>
              <a:ext uri="{FF2B5EF4-FFF2-40B4-BE49-F238E27FC236}">
                <a16:creationId xmlns:a16="http://schemas.microsoft.com/office/drawing/2014/main" id="{91611D12-F21E-0CA2-B0FB-40F7D3638D6F}"/>
              </a:ext>
            </a:extLst>
          </p:cNvPr>
          <p:cNvSpPr/>
          <p:nvPr/>
        </p:nvSpPr>
        <p:spPr>
          <a:xfrm>
            <a:off x="5943595" y="5129938"/>
            <a:ext cx="3690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+</a:t>
            </a:r>
            <a:endParaRPr lang="it-IT" sz="2400" b="1" dirty="0"/>
          </a:p>
        </p:txBody>
      </p:sp>
      <p:sp>
        <p:nvSpPr>
          <p:cNvPr id="24" name="Rettangolo 23">
            <a:extLst>
              <a:ext uri="{FF2B5EF4-FFF2-40B4-BE49-F238E27FC236}">
                <a16:creationId xmlns:a16="http://schemas.microsoft.com/office/drawing/2014/main" id="{EE8648DC-22A6-A1B0-044D-C3F23B136F57}"/>
              </a:ext>
            </a:extLst>
          </p:cNvPr>
          <p:cNvSpPr/>
          <p:nvPr/>
        </p:nvSpPr>
        <p:spPr>
          <a:xfrm>
            <a:off x="3577328" y="5112942"/>
            <a:ext cx="3690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endParaRPr lang="it-IT" sz="2400" b="1" dirty="0"/>
          </a:p>
        </p:txBody>
      </p:sp>
      <p:pic>
        <p:nvPicPr>
          <p:cNvPr id="25" name="Immagine 24">
            <a:extLst>
              <a:ext uri="{FF2B5EF4-FFF2-40B4-BE49-F238E27FC236}">
                <a16:creationId xmlns:a16="http://schemas.microsoft.com/office/drawing/2014/main" id="{FF61DC4F-2B66-8221-79B3-2468DB202242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rgbClr val="FF2F92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tretch/>
        </p:blipFill>
        <p:spPr>
          <a:xfrm>
            <a:off x="2159678" y="4507705"/>
            <a:ext cx="867555" cy="1797207"/>
          </a:xfrm>
          <a:prstGeom prst="rect">
            <a:avLst/>
          </a:prstGeom>
        </p:spPr>
      </p:pic>
      <p:sp>
        <p:nvSpPr>
          <p:cNvPr id="27" name="Rettangolo 26">
            <a:extLst>
              <a:ext uri="{FF2B5EF4-FFF2-40B4-BE49-F238E27FC236}">
                <a16:creationId xmlns:a16="http://schemas.microsoft.com/office/drawing/2014/main" id="{2D053580-8D8F-4463-4B9E-69921667559F}"/>
              </a:ext>
            </a:extLst>
          </p:cNvPr>
          <p:cNvSpPr/>
          <p:nvPr/>
        </p:nvSpPr>
        <p:spPr>
          <a:xfrm>
            <a:off x="1653175" y="4121015"/>
            <a:ext cx="182838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200" b="1" dirty="0">
                <a:latin typeface="Cambria" panose="02040503050406030204" pitchFamily="18" charset="0"/>
                <a:cs typeface="Courier New" panose="02070309020205020404" pitchFamily="49" charset="0"/>
              </a:rPr>
              <a:t>HR-</a:t>
            </a:r>
            <a:r>
              <a:rPr lang="it-IT" sz="1200" b="1" dirty="0" err="1">
                <a:latin typeface="Cambria" panose="02040503050406030204" pitchFamily="18" charset="0"/>
                <a:cs typeface="Courier New" panose="02070309020205020404" pitchFamily="49" charset="0"/>
              </a:rPr>
              <a:t>surface</a:t>
            </a:r>
            <a:r>
              <a:rPr lang="it-IT" sz="1200" b="1" dirty="0">
                <a:latin typeface="Cambria" panose="02040503050406030204" pitchFamily="18" charset="0"/>
                <a:cs typeface="Courier New" panose="02070309020205020404" pitchFamily="49" charset="0"/>
              </a:rPr>
              <a:t> </a:t>
            </a:r>
            <a:r>
              <a:rPr lang="it-IT" sz="1200" b="1" dirty="0" err="1">
                <a:latin typeface="Cambria" panose="02040503050406030204" pitchFamily="18" charset="0"/>
                <a:cs typeface="Courier New" panose="02070309020205020404" pitchFamily="49" charset="0"/>
              </a:rPr>
              <a:t>deformation</a:t>
            </a:r>
            <a:r>
              <a:rPr lang="it-IT" sz="1200" b="1" dirty="0">
                <a:latin typeface="Cambria" panose="02040503050406030204" pitchFamily="18" charset="0"/>
                <a:cs typeface="Courier New" panose="02070309020205020404" pitchFamily="49" charset="0"/>
              </a:rPr>
              <a:t> after RH </a:t>
            </a:r>
          </a:p>
        </p:txBody>
      </p:sp>
      <p:cxnSp>
        <p:nvCxnSpPr>
          <p:cNvPr id="7" name="Connettore dritto 6">
            <a:extLst>
              <a:ext uri="{FF2B5EF4-FFF2-40B4-BE49-F238E27FC236}">
                <a16:creationId xmlns:a16="http://schemas.microsoft.com/office/drawing/2014/main" id="{2DB234DF-984C-B862-B8B9-FEF8DB9AE174}"/>
              </a:ext>
            </a:extLst>
          </p:cNvPr>
          <p:cNvCxnSpPr/>
          <p:nvPr/>
        </p:nvCxnSpPr>
        <p:spPr>
          <a:xfrm>
            <a:off x="4166886" y="4646578"/>
            <a:ext cx="1367531" cy="1595801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onnettore dritto 17">
            <a:extLst>
              <a:ext uri="{FF2B5EF4-FFF2-40B4-BE49-F238E27FC236}">
                <a16:creationId xmlns:a16="http://schemas.microsoft.com/office/drawing/2014/main" id="{24A758A2-1DD3-042D-A560-F9BBAF89D351}"/>
              </a:ext>
            </a:extLst>
          </p:cNvPr>
          <p:cNvCxnSpPr/>
          <p:nvPr/>
        </p:nvCxnSpPr>
        <p:spPr>
          <a:xfrm>
            <a:off x="6446970" y="4595160"/>
            <a:ext cx="1367531" cy="1595801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34838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magine 24">
            <a:extLst>
              <a:ext uri="{FF2B5EF4-FFF2-40B4-BE49-F238E27FC236}">
                <a16:creationId xmlns:a16="http://schemas.microsoft.com/office/drawing/2014/main" id="{4660C426-83DB-4A4A-A878-D390424B78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4345350" y="3764107"/>
            <a:ext cx="2842527" cy="2708445"/>
          </a:xfrm>
          <a:prstGeom prst="rect">
            <a:avLst/>
          </a:prstGeom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837D4459-CA77-384B-A65E-E116896F203E}"/>
              </a:ext>
            </a:extLst>
          </p:cNvPr>
          <p:cNvSpPr txBox="1"/>
          <p:nvPr/>
        </p:nvSpPr>
        <p:spPr>
          <a:xfrm>
            <a:off x="347920" y="2671471"/>
            <a:ext cx="5923362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endParaRPr lang="it-IT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endParaRPr lang="it-IT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21" name="Rettangolo 20">
            <a:extLst>
              <a:ext uri="{FF2B5EF4-FFF2-40B4-BE49-F238E27FC236}">
                <a16:creationId xmlns:a16="http://schemas.microsoft.com/office/drawing/2014/main" id="{E490EA9C-EBC0-DC46-8316-270FEFF30576}"/>
              </a:ext>
            </a:extLst>
          </p:cNvPr>
          <p:cNvSpPr/>
          <p:nvPr/>
        </p:nvSpPr>
        <p:spPr>
          <a:xfrm>
            <a:off x="4986045" y="5091807"/>
            <a:ext cx="848309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1100" dirty="0">
                <a:solidFill>
                  <a:schemeClr val="bg1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AR-</a:t>
            </a:r>
            <a:r>
              <a:rPr lang="it-IT" sz="1100" dirty="0" err="1">
                <a:solidFill>
                  <a:schemeClr val="bg1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surface</a:t>
            </a:r>
            <a:endParaRPr lang="it-IT" sz="1100" dirty="0">
              <a:solidFill>
                <a:schemeClr val="bg1"/>
              </a:solidFill>
              <a:latin typeface="Cambria" panose="02040503050406030204" pitchFamily="18" charset="0"/>
            </a:endParaRPr>
          </a:p>
        </p:txBody>
      </p:sp>
      <p:sp>
        <p:nvSpPr>
          <p:cNvPr id="31" name="Segnaposto piè di pagina 1">
            <a:extLst>
              <a:ext uri="{FF2B5EF4-FFF2-40B4-BE49-F238E27FC236}">
                <a16:creationId xmlns:a16="http://schemas.microsoft.com/office/drawing/2014/main" id="{5749C142-1DF8-50D1-BFD0-45C8ED613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2F756AAE-392E-13B2-BB4F-3EB888C20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pPr/>
              <a:t>21</a:t>
            </a:fld>
            <a:endParaRPr lang="it-IT" dirty="0"/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0D3DD645-FAB1-8AE4-910E-367A7D01C15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42860"/>
          <a:stretch>
            <a:fillRect/>
          </a:stretch>
        </p:blipFill>
        <p:spPr>
          <a:xfrm>
            <a:off x="4527797" y="1408669"/>
            <a:ext cx="2173412" cy="2212006"/>
          </a:xfrm>
          <a:prstGeom prst="rect">
            <a:avLst/>
          </a:prstGeom>
        </p:spPr>
      </p:pic>
      <p:sp>
        <p:nvSpPr>
          <p:cNvPr id="15" name="Titolo 2">
            <a:extLst>
              <a:ext uri="{FF2B5EF4-FFF2-40B4-BE49-F238E27FC236}">
                <a16:creationId xmlns:a16="http://schemas.microsoft.com/office/drawing/2014/main" id="{A4094F74-2707-37CF-3171-C53068235352}"/>
              </a:ext>
            </a:extLst>
          </p:cNvPr>
          <p:cNvSpPr txBox="1">
            <a:spLocks/>
          </p:cNvSpPr>
          <p:nvPr/>
        </p:nvSpPr>
        <p:spPr>
          <a:xfrm>
            <a:off x="347920" y="-60325"/>
            <a:ext cx="1170131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4000" b="1" dirty="0">
              <a:latin typeface="Cinzel" pitchFamily="2" charset="77"/>
              <a:cs typeface="Courier New" panose="02070309020205020404" pitchFamily="49" charset="0"/>
            </a:endParaRPr>
          </a:p>
          <a:p>
            <a:r>
              <a:rPr lang="it-IT" sz="2800" dirty="0"/>
              <a:t>⚜️</a:t>
            </a:r>
            <a:r>
              <a:rPr lang="it-IT" sz="3600" dirty="0"/>
              <a:t> 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</a:rPr>
              <a:t>Ring Heater RADIATIVE PROJECTOR</a:t>
            </a:r>
          </a:p>
          <a:p>
            <a:endParaRPr lang="en-US" sz="4000" dirty="0">
              <a:latin typeface="Cinzel" pitchFamily="2" charset="77"/>
              <a:cs typeface="Courier New" panose="02070309020205020404" pitchFamily="49" charset="0"/>
            </a:endParaRPr>
          </a:p>
        </p:txBody>
      </p:sp>
      <p:sp>
        <p:nvSpPr>
          <p:cNvPr id="40" name="CasellaDiTesto 39">
            <a:extLst>
              <a:ext uri="{FF2B5EF4-FFF2-40B4-BE49-F238E27FC236}">
                <a16:creationId xmlns:a16="http://schemas.microsoft.com/office/drawing/2014/main" id="{BD8D1B63-9597-149B-4676-5216D3DC779E}"/>
              </a:ext>
            </a:extLst>
          </p:cNvPr>
          <p:cNvSpPr txBox="1"/>
          <p:nvPr/>
        </p:nvSpPr>
        <p:spPr>
          <a:xfrm>
            <a:off x="421291" y="1292828"/>
            <a:ext cx="3924059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b="1" dirty="0">
                <a:latin typeface="Book Antiqua" panose="02040602050305030304" pitchFamily="18" charset="0"/>
                <a:cs typeface="Courier New"/>
              </a:rPr>
              <a:t>Radiative </a:t>
            </a:r>
            <a:r>
              <a:rPr lang="it-IT" sz="1600" b="1" dirty="0" err="1">
                <a:latin typeface="Book Antiqua" panose="02040602050305030304" pitchFamily="18" charset="0"/>
                <a:cs typeface="Courier New"/>
              </a:rPr>
              <a:t>actuator</a:t>
            </a:r>
            <a:r>
              <a:rPr lang="it-IT" sz="1600" b="1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b="1" dirty="0" err="1">
                <a:latin typeface="Book Antiqua" panose="02040602050305030304" pitchFamily="18" charset="0"/>
                <a:cs typeface="Courier New"/>
              </a:rPr>
              <a:t>used</a:t>
            </a:r>
            <a:r>
              <a:rPr lang="it-IT" sz="1600" b="1" dirty="0">
                <a:latin typeface="Book Antiqua" panose="02040602050305030304" pitchFamily="18" charset="0"/>
                <a:cs typeface="Courier New"/>
              </a:rPr>
              <a:t> to compensate </a:t>
            </a:r>
            <a:r>
              <a:rPr lang="it-IT" sz="1600" b="1" dirty="0" err="1">
                <a:latin typeface="Book Antiqua" panose="02040602050305030304" pitchFamily="18" charset="0"/>
                <a:cs typeface="Courier New"/>
              </a:rPr>
              <a:t>thermo-elastic</a:t>
            </a:r>
            <a:r>
              <a:rPr lang="it-IT" sz="1600" b="1" dirty="0">
                <a:latin typeface="Book Antiqua" panose="02040602050305030304" pitchFamily="18" charset="0"/>
                <a:cs typeface="Courier New"/>
              </a:rPr>
              <a:t> RoC </a:t>
            </a:r>
            <a:r>
              <a:rPr lang="it-IT" sz="1600" b="1" dirty="0" err="1">
                <a:latin typeface="Book Antiqua" panose="02040602050305030304" pitchFamily="18" charset="0"/>
                <a:cs typeface="Courier New"/>
              </a:rPr>
              <a:t>variations</a:t>
            </a:r>
            <a:r>
              <a:rPr lang="it-IT" sz="1600" b="1" dirty="0">
                <a:latin typeface="Book Antiqua" panose="02040602050305030304" pitchFamily="18" charset="0"/>
                <a:cs typeface="Courier New"/>
              </a:rPr>
              <a:t>.</a:t>
            </a:r>
          </a:p>
          <a:p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The RH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is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a resistive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heater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installed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around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each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mirror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to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heat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the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periphery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of the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optics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.</a:t>
            </a:r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Main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components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:</a:t>
            </a:r>
          </a:p>
          <a:p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2 Pyrex Glass rings</a:t>
            </a: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NiCr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conductive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wire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 </a:t>
            </a:r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Copper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shield</a:t>
            </a:r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it-IT" sz="1600" dirty="0">
              <a:latin typeface="Book Antiqua" panose="02040602050305030304" pitchFamily="18" charset="0"/>
              <a:cs typeface="Courier New"/>
            </a:endParaRPr>
          </a:p>
        </p:txBody>
      </p:sp>
      <p:grpSp>
        <p:nvGrpSpPr>
          <p:cNvPr id="45" name="Gruppo 44">
            <a:extLst>
              <a:ext uri="{FF2B5EF4-FFF2-40B4-BE49-F238E27FC236}">
                <a16:creationId xmlns:a16="http://schemas.microsoft.com/office/drawing/2014/main" id="{B5EB2BCA-617C-9424-1675-F574CBFA31C4}"/>
              </a:ext>
            </a:extLst>
          </p:cNvPr>
          <p:cNvGrpSpPr/>
          <p:nvPr/>
        </p:nvGrpSpPr>
        <p:grpSpPr>
          <a:xfrm>
            <a:off x="7110759" y="1336829"/>
            <a:ext cx="4725395" cy="5013882"/>
            <a:chOff x="3770985" y="1598702"/>
            <a:chExt cx="4630065" cy="4814797"/>
          </a:xfrm>
        </p:grpSpPr>
        <p:pic>
          <p:nvPicPr>
            <p:cNvPr id="44" name="Immagine 43">
              <a:extLst>
                <a:ext uri="{FF2B5EF4-FFF2-40B4-BE49-F238E27FC236}">
                  <a16:creationId xmlns:a16="http://schemas.microsoft.com/office/drawing/2014/main" id="{27BD073F-E8D9-8FE4-0224-747BE4337CE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t="19337"/>
            <a:stretch>
              <a:fillRect/>
            </a:stretch>
          </p:blipFill>
          <p:spPr>
            <a:xfrm>
              <a:off x="3790950" y="1598702"/>
              <a:ext cx="4610100" cy="4814797"/>
            </a:xfrm>
            <a:prstGeom prst="rect">
              <a:avLst/>
            </a:prstGeom>
            <a:ln w="19050">
              <a:solidFill>
                <a:schemeClr val="accent4">
                  <a:lumMod val="75000"/>
                </a:schemeClr>
              </a:solidFill>
            </a:ln>
          </p:spPr>
        </p:pic>
        <p:sp>
          <p:nvSpPr>
            <p:cNvPr id="33" name="CasellaDiTesto 32">
              <a:extLst>
                <a:ext uri="{FF2B5EF4-FFF2-40B4-BE49-F238E27FC236}">
                  <a16:creationId xmlns:a16="http://schemas.microsoft.com/office/drawing/2014/main" id="{579D8D70-ABCB-2C68-12DC-49B476112A4A}"/>
                </a:ext>
              </a:extLst>
            </p:cNvPr>
            <p:cNvSpPr txBox="1"/>
            <p:nvPr/>
          </p:nvSpPr>
          <p:spPr>
            <a:xfrm>
              <a:off x="3770985" y="6153254"/>
              <a:ext cx="2143380" cy="25122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it-IT" sz="1100" b="0" dirty="0" err="1">
                  <a:solidFill>
                    <a:srgbClr val="000000"/>
                  </a:solidFill>
                  <a:effectLst/>
                  <a:highlight>
                    <a:srgbClr val="FFC400"/>
                  </a:highlight>
                  <a:latin typeface="Courier New" panose="02070309020205020404" pitchFamily="49" charset="0"/>
                  <a:cs typeface="Courier New" panose="02070309020205020404" pitchFamily="49" charset="0"/>
                </a:rPr>
                <a:t>Adavanced</a:t>
              </a:r>
              <a:r>
                <a:rPr lang="it-IT" sz="1100" b="0" dirty="0">
                  <a:solidFill>
                    <a:srgbClr val="000000"/>
                  </a:solidFill>
                  <a:effectLst/>
                  <a:highlight>
                    <a:srgbClr val="FFC400"/>
                  </a:highlight>
                  <a:latin typeface="Courier New" panose="02070309020205020404" pitchFamily="49" charset="0"/>
                  <a:cs typeface="Courier New" panose="02070309020205020404" pitchFamily="49" charset="0"/>
                </a:rPr>
                <a:t> Virgo RH</a:t>
              </a:r>
              <a:endParaRPr lang="it-IT" sz="1100" dirty="0">
                <a:highlight>
                  <a:srgbClr val="FFC400"/>
                </a:highlight>
                <a:latin typeface="Courier New" panose="02070309020205020404" pitchFamily="49" charset="0"/>
                <a:cs typeface="Courier New" panose="02070309020205020404" pitchFamily="49" charset="0"/>
              </a:endParaRPr>
            </a:p>
          </p:txBody>
        </p:sp>
      </p:grpSp>
      <p:cxnSp>
        <p:nvCxnSpPr>
          <p:cNvPr id="2" name="Connettore dritto 1">
            <a:extLst>
              <a:ext uri="{FF2B5EF4-FFF2-40B4-BE49-F238E27FC236}">
                <a16:creationId xmlns:a16="http://schemas.microsoft.com/office/drawing/2014/main" id="{76E8A1EB-6823-F030-FF57-8499064B1B13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Connettore dritto 2">
            <a:extLst>
              <a:ext uri="{FF2B5EF4-FFF2-40B4-BE49-F238E27FC236}">
                <a16:creationId xmlns:a16="http://schemas.microsoft.com/office/drawing/2014/main" id="{DD23A537-E7DA-D0F9-9FAB-E5CBFA2A2160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3099F245-9B08-AF75-B937-288C2C6C30F9}"/>
              </a:ext>
            </a:extLst>
          </p:cNvPr>
          <p:cNvSpPr txBox="1"/>
          <p:nvPr/>
        </p:nvSpPr>
        <p:spPr>
          <a:xfrm>
            <a:off x="5066916" y="1074702"/>
            <a:ext cx="10002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b="1" dirty="0">
                <a:solidFill>
                  <a:srgbClr val="0432FF"/>
                </a:solidFill>
                <a:latin typeface="Cambria" panose="02040503050406030204" pitchFamily="18" charset="0"/>
              </a:rPr>
              <a:t>Top </a:t>
            </a:r>
            <a:r>
              <a:rPr lang="it-IT" sz="1400" b="1" dirty="0" err="1">
                <a:solidFill>
                  <a:srgbClr val="0432FF"/>
                </a:solidFill>
                <a:latin typeface="Cambria" panose="02040503050406030204" pitchFamily="18" charset="0"/>
              </a:rPr>
              <a:t>view</a:t>
            </a:r>
            <a:endParaRPr lang="it-IT" sz="1400" b="1" dirty="0">
              <a:solidFill>
                <a:srgbClr val="0432FF"/>
              </a:solidFill>
              <a:latin typeface="Cambria" panose="02040503050406030204" pitchFamily="18" charset="0"/>
            </a:endParaRP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A7600665-5B09-8798-116D-652429F2EEFD}"/>
              </a:ext>
            </a:extLst>
          </p:cNvPr>
          <p:cNvSpPr txBox="1"/>
          <p:nvPr/>
        </p:nvSpPr>
        <p:spPr>
          <a:xfrm>
            <a:off x="4986045" y="3767252"/>
            <a:ext cx="10002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b="1" dirty="0">
                <a:solidFill>
                  <a:srgbClr val="0432FF"/>
                </a:solidFill>
                <a:latin typeface="Cambria" panose="02040503050406030204" pitchFamily="18" charset="0"/>
              </a:rPr>
              <a:t>3D </a:t>
            </a:r>
            <a:r>
              <a:rPr lang="it-IT" sz="1400" b="1" dirty="0" err="1">
                <a:solidFill>
                  <a:srgbClr val="0432FF"/>
                </a:solidFill>
                <a:latin typeface="Cambria" panose="02040503050406030204" pitchFamily="18" charset="0"/>
              </a:rPr>
              <a:t>view</a:t>
            </a:r>
            <a:endParaRPr lang="it-IT" sz="1400" b="1" dirty="0">
              <a:solidFill>
                <a:srgbClr val="0432FF"/>
              </a:solidFill>
              <a:latin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35596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CFE135-FD94-6557-4E78-87551DC581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59DDD297-9F9F-3B1A-A87B-5E597A73A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5522973"/>
            <a:ext cx="2743200" cy="365125"/>
          </a:xfrm>
        </p:spPr>
        <p:txBody>
          <a:bodyPr/>
          <a:lstStyle/>
          <a:p>
            <a:fld id="{A1B7A47C-697F-7941-A965-C5009E05ECEF}" type="slidenum">
              <a:rPr lang="it-IT" smtClean="0"/>
              <a:pPr/>
              <a:t>22</a:t>
            </a:fld>
            <a:endParaRPr lang="it-IT" dirty="0"/>
          </a:p>
        </p:txBody>
      </p:sp>
      <p:sp>
        <p:nvSpPr>
          <p:cNvPr id="17" name="Titolo 2">
            <a:extLst>
              <a:ext uri="{FF2B5EF4-FFF2-40B4-BE49-F238E27FC236}">
                <a16:creationId xmlns:a16="http://schemas.microsoft.com/office/drawing/2014/main" id="{7CF04DD5-7713-7F00-C975-849B5967B06E}"/>
              </a:ext>
            </a:extLst>
          </p:cNvPr>
          <p:cNvSpPr txBox="1">
            <a:spLocks/>
          </p:cNvSpPr>
          <p:nvPr/>
        </p:nvSpPr>
        <p:spPr>
          <a:xfrm>
            <a:off x="347922" y="-603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4000" b="1" dirty="0">
              <a:latin typeface="Cinzel" pitchFamily="2" charset="77"/>
              <a:cs typeface="Courier New" panose="02070309020205020404" pitchFamily="49" charset="0"/>
            </a:endParaRPr>
          </a:p>
          <a:p>
            <a:r>
              <a:rPr lang="it-IT" sz="2800" dirty="0"/>
              <a:t>⚜️</a:t>
            </a:r>
            <a:r>
              <a:rPr lang="it-IT" sz="3600" dirty="0"/>
              <a:t> 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</a:rPr>
              <a:t>Ring Heater Simulations</a:t>
            </a:r>
          </a:p>
          <a:p>
            <a:endParaRPr lang="en-US" sz="4000" dirty="0">
              <a:latin typeface="Cinzel" pitchFamily="2" charset="77"/>
              <a:cs typeface="Courier New" panose="02070309020205020404" pitchFamily="49" charset="0"/>
            </a:endParaRPr>
          </a:p>
        </p:txBody>
      </p:sp>
      <p:grpSp>
        <p:nvGrpSpPr>
          <p:cNvPr id="31" name="Gruppo 30">
            <a:extLst>
              <a:ext uri="{FF2B5EF4-FFF2-40B4-BE49-F238E27FC236}">
                <a16:creationId xmlns:a16="http://schemas.microsoft.com/office/drawing/2014/main" id="{191AF4BD-1FC6-92FC-6EAF-E7969B8200BC}"/>
              </a:ext>
            </a:extLst>
          </p:cNvPr>
          <p:cNvGrpSpPr/>
          <p:nvPr/>
        </p:nvGrpSpPr>
        <p:grpSpPr>
          <a:xfrm>
            <a:off x="406624" y="2867173"/>
            <a:ext cx="3547673" cy="3277741"/>
            <a:chOff x="8293866" y="1027724"/>
            <a:chExt cx="3842443" cy="3917491"/>
          </a:xfrm>
        </p:grpSpPr>
        <p:sp>
          <p:nvSpPr>
            <p:cNvPr id="29" name="Rettangolo 28">
              <a:extLst>
                <a:ext uri="{FF2B5EF4-FFF2-40B4-BE49-F238E27FC236}">
                  <a16:creationId xmlns:a16="http://schemas.microsoft.com/office/drawing/2014/main" id="{E0B9C85F-6289-EA68-0DFA-D5B62D15D489}"/>
                </a:ext>
              </a:extLst>
            </p:cNvPr>
            <p:cNvSpPr/>
            <p:nvPr/>
          </p:nvSpPr>
          <p:spPr>
            <a:xfrm>
              <a:off x="8293866" y="1027724"/>
              <a:ext cx="3842443" cy="391749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pic>
          <p:nvPicPr>
            <p:cNvPr id="6" name="Immagine 5">
              <a:extLst>
                <a:ext uri="{FF2B5EF4-FFF2-40B4-BE49-F238E27FC236}">
                  <a16:creationId xmlns:a16="http://schemas.microsoft.com/office/drawing/2014/main" id="{F10A9311-6096-F8F4-19AC-A463AC9E6B7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899" t="6487" r="15022"/>
            <a:stretch>
              <a:fillRect/>
            </a:stretch>
          </p:blipFill>
          <p:spPr>
            <a:xfrm>
              <a:off x="8293867" y="1252370"/>
              <a:ext cx="3644383" cy="3378216"/>
            </a:xfrm>
            <a:prstGeom prst="rect">
              <a:avLst/>
            </a:prstGeom>
          </p:spPr>
        </p:pic>
        <p:sp>
          <p:nvSpPr>
            <p:cNvPr id="10" name="Rettangolo 9">
              <a:extLst>
                <a:ext uri="{FF2B5EF4-FFF2-40B4-BE49-F238E27FC236}">
                  <a16:creationId xmlns:a16="http://schemas.microsoft.com/office/drawing/2014/main" id="{EF4B4700-1077-4748-0655-4FB06B9121CB}"/>
                </a:ext>
              </a:extLst>
            </p:cNvPr>
            <p:cNvSpPr/>
            <p:nvPr/>
          </p:nvSpPr>
          <p:spPr>
            <a:xfrm>
              <a:off x="8732222" y="3814738"/>
              <a:ext cx="918794" cy="312671"/>
            </a:xfrm>
            <a:prstGeom prst="rect">
              <a:avLst/>
            </a:prstGeom>
          </p:spPr>
          <p:txBody>
            <a:bodyPr wrap="none" lIns="91440" tIns="45720" rIns="91440" bIns="45720" anchor="t">
              <a:spAutoFit/>
            </a:bodyPr>
            <a:lstStyle/>
            <a:p>
              <a:r>
                <a:rPr lang="it-IT" sz="1100" dirty="0">
                  <a:solidFill>
                    <a:srgbClr val="FFFFFF"/>
                  </a:solidFill>
                  <a:latin typeface="Cambria" panose="02040503050406030204" pitchFamily="18" charset="0"/>
                  <a:cs typeface="Courier New"/>
                </a:rPr>
                <a:t>AR-</a:t>
              </a:r>
              <a:r>
                <a:rPr lang="it-IT" sz="1100" dirty="0" err="1">
                  <a:solidFill>
                    <a:srgbClr val="FFFFFF"/>
                  </a:solidFill>
                  <a:latin typeface="Cambria" panose="02040503050406030204" pitchFamily="18" charset="0"/>
                  <a:cs typeface="Courier New"/>
                </a:rPr>
                <a:t>surface</a:t>
              </a:r>
              <a:endParaRPr lang="it-IT" sz="1100" dirty="0" err="1">
                <a:solidFill>
                  <a:srgbClr val="FFFFFF"/>
                </a:solidFill>
                <a:latin typeface="Cambria" panose="02040503050406030204" pitchFamily="18" charset="0"/>
              </a:endParaRPr>
            </a:p>
          </p:txBody>
        </p:sp>
        <p:sp>
          <p:nvSpPr>
            <p:cNvPr id="11" name="Rettangolo 10">
              <a:extLst>
                <a:ext uri="{FF2B5EF4-FFF2-40B4-BE49-F238E27FC236}">
                  <a16:creationId xmlns:a16="http://schemas.microsoft.com/office/drawing/2014/main" id="{74D4D546-A515-0A6B-635C-734D06666FB8}"/>
                </a:ext>
              </a:extLst>
            </p:cNvPr>
            <p:cNvSpPr/>
            <p:nvPr/>
          </p:nvSpPr>
          <p:spPr>
            <a:xfrm>
              <a:off x="8732094" y="1337137"/>
              <a:ext cx="927476" cy="31267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it-IT" sz="1100" dirty="0">
                  <a:solidFill>
                    <a:srgbClr val="FFFFFF"/>
                  </a:solidFill>
                  <a:latin typeface="Cambria" panose="02040503050406030204" pitchFamily="18" charset="0"/>
                  <a:cs typeface="Courier New" panose="02070309020205020404" pitchFamily="49" charset="0"/>
                </a:rPr>
                <a:t>HR-</a:t>
              </a:r>
              <a:r>
                <a:rPr lang="it-IT" sz="1100" dirty="0" err="1">
                  <a:solidFill>
                    <a:srgbClr val="FFFFFF"/>
                  </a:solidFill>
                  <a:latin typeface="Cambria" panose="02040503050406030204" pitchFamily="18" charset="0"/>
                  <a:cs typeface="Courier New" panose="02070309020205020404" pitchFamily="49" charset="0"/>
                </a:rPr>
                <a:t>surface</a:t>
              </a:r>
              <a:endParaRPr lang="it-IT" sz="1100" dirty="0">
                <a:solidFill>
                  <a:srgbClr val="FFFFFF"/>
                </a:solidFill>
                <a:latin typeface="Cambria" panose="02040503050406030204" pitchFamily="18" charset="0"/>
              </a:endParaRPr>
            </a:p>
          </p:txBody>
        </p:sp>
        <p:sp>
          <p:nvSpPr>
            <p:cNvPr id="15" name="CasellaDiTesto 14">
              <a:extLst>
                <a:ext uri="{FF2B5EF4-FFF2-40B4-BE49-F238E27FC236}">
                  <a16:creationId xmlns:a16="http://schemas.microsoft.com/office/drawing/2014/main" id="{A4A443C1-7E4E-08AE-408B-032D37FA67A6}"/>
                </a:ext>
              </a:extLst>
            </p:cNvPr>
            <p:cNvSpPr txBox="1"/>
            <p:nvPr/>
          </p:nvSpPr>
          <p:spPr>
            <a:xfrm>
              <a:off x="10405143" y="1377157"/>
              <a:ext cx="1430695" cy="335851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it-IT" sz="1400" dirty="0">
                  <a:solidFill>
                    <a:srgbClr val="FFFFFF"/>
                  </a:solidFill>
                  <a:latin typeface="Courier New"/>
                  <a:cs typeface="Courier New"/>
                </a:rPr>
                <a:t>T</a:t>
              </a:r>
              <a:r>
                <a:rPr lang="it-IT" sz="1400" baseline="-25000" dirty="0">
                  <a:solidFill>
                    <a:srgbClr val="FFFFFF"/>
                  </a:solidFill>
                  <a:latin typeface="Courier New"/>
                  <a:cs typeface="Courier New"/>
                </a:rPr>
                <a:t>0=</a:t>
              </a:r>
              <a:r>
                <a:rPr lang="it-IT" sz="1400" dirty="0">
                  <a:solidFill>
                    <a:srgbClr val="FFFFFF"/>
                  </a:solidFill>
                  <a:latin typeface="Courier New"/>
                  <a:cs typeface="Courier New"/>
                </a:rPr>
                <a:t>295 K</a:t>
              </a:r>
            </a:p>
          </p:txBody>
        </p:sp>
      </p:grpSp>
      <p:pic>
        <p:nvPicPr>
          <p:cNvPr id="19" name="Picture 9" descr="A diagram of a heat wave&#10;&#10;Description automatically generated">
            <a:extLst>
              <a:ext uri="{FF2B5EF4-FFF2-40B4-BE49-F238E27FC236}">
                <a16:creationId xmlns:a16="http://schemas.microsoft.com/office/drawing/2014/main" id="{7F788258-E35F-B48D-473A-90EE02542E3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594" t="2594" r="6215" b="-1583"/>
          <a:stretch>
            <a:fillRect/>
          </a:stretch>
        </p:blipFill>
        <p:spPr>
          <a:xfrm>
            <a:off x="3861976" y="2867173"/>
            <a:ext cx="3394979" cy="3020925"/>
          </a:xfrm>
          <a:prstGeom prst="rect">
            <a:avLst/>
          </a:prstGeom>
        </p:spPr>
      </p:pic>
      <p:pic>
        <p:nvPicPr>
          <p:cNvPr id="23" name="Immagine 22">
            <a:extLst>
              <a:ext uri="{FF2B5EF4-FFF2-40B4-BE49-F238E27FC236}">
                <a16:creationId xmlns:a16="http://schemas.microsoft.com/office/drawing/2014/main" id="{42B3B0B8-970A-C3F7-C67B-545C0087F89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5820"/>
          <a:stretch>
            <a:fillRect/>
          </a:stretch>
        </p:blipFill>
        <p:spPr>
          <a:xfrm>
            <a:off x="7481992" y="2815649"/>
            <a:ext cx="3971887" cy="296919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7" name="CasellaDiTesto 76">
                <a:extLst>
                  <a:ext uri="{FF2B5EF4-FFF2-40B4-BE49-F238E27FC236}">
                    <a16:creationId xmlns:a16="http://schemas.microsoft.com/office/drawing/2014/main" id="{41ED2447-9429-5D68-777E-B947B758C408}"/>
                  </a:ext>
                </a:extLst>
              </p:cNvPr>
              <p:cNvSpPr txBox="1"/>
              <p:nvPr/>
            </p:nvSpPr>
            <p:spPr>
              <a:xfrm>
                <a:off x="8057942" y="3200295"/>
                <a:ext cx="1054030" cy="46262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it-IT" sz="1600" b="0" i="1" smtClean="0">
                          <a:latin typeface="Cambria Math" panose="02040503050406030204" pitchFamily="18" charset="0"/>
                        </a:rPr>
                        <m:t>𝑅𝑜𝐶</m:t>
                      </m:r>
                      <m:r>
                        <a:rPr lang="it-IT" sz="16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it-IT" sz="16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it-IT" sz="16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it-IT" sz="1600" i="1">
                              <a:latin typeface="Cambria Math" panose="02040503050406030204" pitchFamily="18" charset="0"/>
                            </a:rPr>
                            <m:t>2 </m:t>
                          </m:r>
                          <m:r>
                            <a:rPr lang="it-IT" sz="1600" i="1"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it-IT" sz="1600" dirty="0"/>
              </a:p>
            </p:txBody>
          </p:sp>
        </mc:Choice>
        <mc:Fallback xmlns="">
          <p:sp>
            <p:nvSpPr>
              <p:cNvPr id="77" name="CasellaDiTesto 76">
                <a:extLst>
                  <a:ext uri="{FF2B5EF4-FFF2-40B4-BE49-F238E27FC236}">
                    <a16:creationId xmlns:a16="http://schemas.microsoft.com/office/drawing/2014/main" id="{41ED2447-9429-5D68-777E-B947B758C40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57942" y="3200295"/>
                <a:ext cx="1054030" cy="462627"/>
              </a:xfrm>
              <a:prstGeom prst="rect">
                <a:avLst/>
              </a:prstGeom>
              <a:blipFill>
                <a:blip r:embed="rId6"/>
                <a:stretch>
                  <a:fillRect t="-2703" b="-2973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it-IT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680833D1-761A-BB54-31F4-1BAA07A7AADF}"/>
              </a:ext>
            </a:extLst>
          </p:cNvPr>
          <p:cNvSpPr txBox="1"/>
          <p:nvPr/>
        </p:nvSpPr>
        <p:spPr>
          <a:xfrm>
            <a:off x="7076418" y="2758479"/>
            <a:ext cx="840570" cy="3190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OPL[m]</a:t>
            </a:r>
          </a:p>
        </p:txBody>
      </p:sp>
      <p:sp>
        <p:nvSpPr>
          <p:cNvPr id="21" name="Rettangolo 20">
            <a:extLst>
              <a:ext uri="{FF2B5EF4-FFF2-40B4-BE49-F238E27FC236}">
                <a16:creationId xmlns:a16="http://schemas.microsoft.com/office/drawing/2014/main" id="{2F23767D-F8CE-ABAC-0C75-1DA0C0945DF5}"/>
              </a:ext>
            </a:extLst>
          </p:cNvPr>
          <p:cNvSpPr/>
          <p:nvPr/>
        </p:nvSpPr>
        <p:spPr>
          <a:xfrm>
            <a:off x="738121" y="2680561"/>
            <a:ext cx="91166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1200" dirty="0">
                <a:solidFill>
                  <a:srgbClr val="FFFF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HR-</a:t>
            </a:r>
            <a:r>
              <a:rPr lang="it-IT" sz="1200" dirty="0" err="1">
                <a:solidFill>
                  <a:srgbClr val="FFFF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surface</a:t>
            </a:r>
            <a:endParaRPr lang="it-IT" sz="1200" dirty="0">
              <a:solidFill>
                <a:srgbClr val="FFFFFF"/>
              </a:solidFill>
              <a:latin typeface="Cambria" panose="02040503050406030204" pitchFamily="18" charset="0"/>
            </a:endParaRPr>
          </a:p>
        </p:txBody>
      </p:sp>
      <p:sp>
        <p:nvSpPr>
          <p:cNvPr id="46" name="Rettangolo 45">
            <a:extLst>
              <a:ext uri="{FF2B5EF4-FFF2-40B4-BE49-F238E27FC236}">
                <a16:creationId xmlns:a16="http://schemas.microsoft.com/office/drawing/2014/main" id="{1F7F2EC2-D479-3263-AD1D-1AE3F23E6EC7}"/>
              </a:ext>
            </a:extLst>
          </p:cNvPr>
          <p:cNvSpPr/>
          <p:nvPr/>
        </p:nvSpPr>
        <p:spPr>
          <a:xfrm>
            <a:off x="4373660" y="5254528"/>
            <a:ext cx="90601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1200" dirty="0">
                <a:solidFill>
                  <a:srgbClr val="FFFF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AR-</a:t>
            </a:r>
            <a:r>
              <a:rPr lang="it-IT" sz="1200" dirty="0" err="1">
                <a:solidFill>
                  <a:srgbClr val="FFFF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surface</a:t>
            </a:r>
            <a:endParaRPr lang="it-IT" sz="1200" dirty="0">
              <a:solidFill>
                <a:srgbClr val="FFFFFF"/>
              </a:solidFill>
              <a:latin typeface="Cambria" panose="02040503050406030204" pitchFamily="18" charset="0"/>
            </a:endParaRPr>
          </a:p>
        </p:txBody>
      </p:sp>
      <p:sp>
        <p:nvSpPr>
          <p:cNvPr id="52" name="CasellaDiTesto 51">
            <a:extLst>
              <a:ext uri="{FF2B5EF4-FFF2-40B4-BE49-F238E27FC236}">
                <a16:creationId xmlns:a16="http://schemas.microsoft.com/office/drawing/2014/main" id="{F39B29C1-B968-D371-6D66-4AB4333F704D}"/>
              </a:ext>
            </a:extLst>
          </p:cNvPr>
          <p:cNvSpPr txBox="1"/>
          <p:nvPr/>
        </p:nvSpPr>
        <p:spPr>
          <a:xfrm>
            <a:off x="421290" y="1292828"/>
            <a:ext cx="784461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b="1" dirty="0">
                <a:latin typeface="Book Antiqua" panose="02040602050305030304" pitchFamily="18" charset="0"/>
                <a:cs typeface="Courier New"/>
                <a:sym typeface="Wingdings" pitchFamily="2" charset="2"/>
              </a:rPr>
              <a:t>RH-</a:t>
            </a:r>
            <a:r>
              <a:rPr lang="it-IT" sz="1600" b="1" dirty="0" err="1">
                <a:latin typeface="Book Antiqua" panose="02040602050305030304" pitchFamily="18" charset="0"/>
                <a:cs typeface="Courier New"/>
                <a:sym typeface="Wingdings" pitchFamily="2" charset="2"/>
              </a:rPr>
              <a:t>induced</a:t>
            </a:r>
            <a:r>
              <a:rPr lang="it-IT" sz="1600" b="1" dirty="0">
                <a:latin typeface="Book Antiqua" panose="02040602050305030304" pitchFamily="18" charset="0"/>
                <a:cs typeface="Courier New"/>
                <a:sym typeface="Wingdings" pitchFamily="2" charset="2"/>
              </a:rPr>
              <a:t> </a:t>
            </a:r>
            <a:r>
              <a:rPr lang="it-IT" sz="1600" b="1" dirty="0" err="1">
                <a:latin typeface="Book Antiqua" panose="02040602050305030304" pitchFamily="18" charset="0"/>
                <a:cs typeface="Courier New"/>
                <a:sym typeface="Wingdings" pitchFamily="2" charset="2"/>
              </a:rPr>
              <a:t>thermo-elastic</a:t>
            </a:r>
            <a:r>
              <a:rPr lang="it-IT" sz="1600" b="1" dirty="0">
                <a:latin typeface="Book Antiqua" panose="02040602050305030304" pitchFamily="18" charset="0"/>
                <a:cs typeface="Courier New"/>
                <a:sym typeface="Wingdings" pitchFamily="2" charset="2"/>
              </a:rPr>
              <a:t> </a:t>
            </a:r>
            <a:r>
              <a:rPr lang="it-IT" sz="1600" b="1" dirty="0" err="1">
                <a:latin typeface="Book Antiqua" panose="02040602050305030304" pitchFamily="18" charset="0"/>
                <a:cs typeface="Courier New"/>
                <a:sym typeface="Wingdings" pitchFamily="2" charset="2"/>
              </a:rPr>
              <a:t>deformation</a:t>
            </a:r>
            <a:r>
              <a:rPr lang="it-IT" sz="1600" b="1" dirty="0">
                <a:latin typeface="Book Antiqua" panose="02040602050305030304" pitchFamily="18" charset="0"/>
                <a:cs typeface="Courier New"/>
                <a:sym typeface="Wingdings" pitchFamily="2" charset="2"/>
              </a:rPr>
              <a:t> </a:t>
            </a:r>
            <a:r>
              <a:rPr lang="it-IT" sz="1600" b="1" dirty="0" err="1">
                <a:latin typeface="Book Antiqua" panose="02040602050305030304" pitchFamily="18" charset="0"/>
                <a:cs typeface="Courier New"/>
                <a:sym typeface="Wingdings" pitchFamily="2" charset="2"/>
              </a:rPr>
              <a:t>decreases</a:t>
            </a:r>
            <a:r>
              <a:rPr lang="it-IT" sz="1600" b="1" dirty="0">
                <a:latin typeface="Book Antiqua" panose="02040602050305030304" pitchFamily="18" charset="0"/>
                <a:cs typeface="Courier New"/>
                <a:sym typeface="Wingdings" pitchFamily="2" charset="2"/>
              </a:rPr>
              <a:t> the </a:t>
            </a:r>
            <a:r>
              <a:rPr lang="it-IT" sz="1600" b="1" dirty="0" err="1">
                <a:latin typeface="Book Antiqua" panose="02040602050305030304" pitchFamily="18" charset="0"/>
                <a:cs typeface="Courier New"/>
                <a:sym typeface="Wingdings" pitchFamily="2" charset="2"/>
              </a:rPr>
              <a:t>mirror</a:t>
            </a:r>
            <a:r>
              <a:rPr lang="it-IT" sz="1600" b="1" dirty="0">
                <a:latin typeface="Book Antiqua" panose="02040602050305030304" pitchFamily="18" charset="0"/>
                <a:cs typeface="Courier New"/>
                <a:sym typeface="Wingdings" pitchFamily="2" charset="2"/>
              </a:rPr>
              <a:t> RoC</a:t>
            </a:r>
          </a:p>
        </p:txBody>
      </p:sp>
      <p:cxnSp>
        <p:nvCxnSpPr>
          <p:cNvPr id="3" name="Connettore dritto 2">
            <a:extLst>
              <a:ext uri="{FF2B5EF4-FFF2-40B4-BE49-F238E27FC236}">
                <a16:creationId xmlns:a16="http://schemas.microsoft.com/office/drawing/2014/main" id="{BEA040AA-0A3B-4C20-DA58-4F72C80AED45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Connettore dritto 3">
            <a:extLst>
              <a:ext uri="{FF2B5EF4-FFF2-40B4-BE49-F238E27FC236}">
                <a16:creationId xmlns:a16="http://schemas.microsoft.com/office/drawing/2014/main" id="{F15950CD-9150-1D4D-E9DE-6D5DE835095D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15606DEB-A6EB-8134-72FD-BBD4C94B05BA}"/>
              </a:ext>
            </a:extLst>
          </p:cNvPr>
          <p:cNvSpPr txBox="1"/>
          <p:nvPr/>
        </p:nvSpPr>
        <p:spPr>
          <a:xfrm>
            <a:off x="411614" y="1807299"/>
            <a:ext cx="29305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800" b="1" dirty="0" err="1">
                <a:solidFill>
                  <a:srgbClr val="0000BF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Simulation</a:t>
            </a:r>
            <a:r>
              <a:rPr lang="it-IT" sz="1800" b="1" dirty="0">
                <a:solidFill>
                  <a:srgbClr val="0000BF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 workflow</a:t>
            </a:r>
            <a:r>
              <a:rPr lang="it-IT" sz="1800" dirty="0">
                <a:solidFill>
                  <a:srgbClr val="0000BF"/>
                </a:solidFill>
                <a:latin typeface="Book Antiqua" panose="02040602050305030304" pitchFamily="18" charset="0"/>
                <a:cs typeface="Courier New"/>
                <a:sym typeface="Wingdings" pitchFamily="2" charset="2"/>
              </a:rPr>
              <a:t>: </a:t>
            </a:r>
          </a:p>
        </p:txBody>
      </p:sp>
      <p:grpSp>
        <p:nvGrpSpPr>
          <p:cNvPr id="49" name="Gruppo 48">
            <a:extLst>
              <a:ext uri="{FF2B5EF4-FFF2-40B4-BE49-F238E27FC236}">
                <a16:creationId xmlns:a16="http://schemas.microsoft.com/office/drawing/2014/main" id="{9CE9E303-F47F-B55C-1826-B70D1A2E92EA}"/>
              </a:ext>
            </a:extLst>
          </p:cNvPr>
          <p:cNvGrpSpPr/>
          <p:nvPr/>
        </p:nvGrpSpPr>
        <p:grpSpPr>
          <a:xfrm>
            <a:off x="3771432" y="1746774"/>
            <a:ext cx="7399657" cy="794891"/>
            <a:chOff x="3458975" y="1653752"/>
            <a:chExt cx="7399657" cy="794891"/>
          </a:xfrm>
        </p:grpSpPr>
        <p:sp>
          <p:nvSpPr>
            <p:cNvPr id="5" name="Rettangolo con angoli arrotondati 4">
              <a:extLst>
                <a:ext uri="{FF2B5EF4-FFF2-40B4-BE49-F238E27FC236}">
                  <a16:creationId xmlns:a16="http://schemas.microsoft.com/office/drawing/2014/main" id="{0DB9F9F1-7C8E-EE87-52A0-56D486A6CD42}"/>
                </a:ext>
              </a:extLst>
            </p:cNvPr>
            <p:cNvSpPr/>
            <p:nvPr/>
          </p:nvSpPr>
          <p:spPr>
            <a:xfrm>
              <a:off x="3458975" y="1653752"/>
              <a:ext cx="1595517" cy="794891"/>
            </a:xfrm>
            <a:prstGeom prst="roundRect">
              <a:avLst/>
            </a:prstGeom>
            <a:solidFill>
              <a:srgbClr val="C5D3FF">
                <a:alpha val="8632"/>
              </a:srgbClr>
            </a:solidFill>
            <a:ln w="22225"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buClr>
                  <a:schemeClr val="accent4">
                    <a:lumMod val="50000"/>
                  </a:schemeClr>
                </a:buClr>
              </a:pPr>
              <a:r>
                <a:rPr lang="it-IT" sz="14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Temperature </a:t>
              </a:r>
              <a:r>
                <a:rPr lang="it-IT" sz="1400" dirty="0" err="1">
                  <a:solidFill>
                    <a:schemeClr val="tx1"/>
                  </a:solidFill>
                  <a:latin typeface="Book Antiqua" panose="02040602050305030304" pitchFamily="18" charset="0"/>
                </a:rPr>
                <a:t>map</a:t>
              </a:r>
              <a:br>
                <a:rPr lang="it-IT" sz="1400" dirty="0">
                  <a:solidFill>
                    <a:schemeClr val="tx1"/>
                  </a:solidFill>
                  <a:latin typeface="Book Antiqua" panose="02040602050305030304" pitchFamily="18" charset="0"/>
                </a:rPr>
              </a:br>
              <a:r>
                <a:rPr lang="it-IT" sz="14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[FEA]</a:t>
              </a:r>
            </a:p>
          </p:txBody>
        </p:sp>
        <p:sp>
          <p:nvSpPr>
            <p:cNvPr id="7" name="Rettangolo con angoli arrotondati 6">
              <a:extLst>
                <a:ext uri="{FF2B5EF4-FFF2-40B4-BE49-F238E27FC236}">
                  <a16:creationId xmlns:a16="http://schemas.microsoft.com/office/drawing/2014/main" id="{D76380C4-2E53-52DF-7FA9-E0734C9B65B3}"/>
                </a:ext>
              </a:extLst>
            </p:cNvPr>
            <p:cNvSpPr/>
            <p:nvPr/>
          </p:nvSpPr>
          <p:spPr>
            <a:xfrm>
              <a:off x="5255149" y="1653752"/>
              <a:ext cx="1951970" cy="794891"/>
            </a:xfrm>
            <a:prstGeom prst="roundRect">
              <a:avLst/>
            </a:prstGeom>
            <a:solidFill>
              <a:srgbClr val="C5D3FF">
                <a:alpha val="8632"/>
              </a:srgbClr>
            </a:solidFill>
            <a:ln w="22225"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buClr>
                  <a:schemeClr val="accent4">
                    <a:lumMod val="50000"/>
                  </a:schemeClr>
                </a:buClr>
              </a:pPr>
              <a:r>
                <a:rPr lang="it-IT" sz="14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HR </a:t>
              </a:r>
              <a:r>
                <a:rPr lang="it-IT" sz="1400" dirty="0" err="1">
                  <a:solidFill>
                    <a:schemeClr val="tx1"/>
                  </a:solidFill>
                  <a:latin typeface="Book Antiqua" panose="02040602050305030304" pitchFamily="18" charset="0"/>
                </a:rPr>
                <a:t>surface</a:t>
              </a:r>
              <a:r>
                <a:rPr lang="it-IT" sz="14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 </a:t>
              </a:r>
              <a:r>
                <a:rPr lang="it-IT" sz="1400" dirty="0" err="1">
                  <a:solidFill>
                    <a:schemeClr val="tx1"/>
                  </a:solidFill>
                  <a:latin typeface="Book Antiqua" panose="02040602050305030304" pitchFamily="18" charset="0"/>
                </a:rPr>
                <a:t>deformation</a:t>
              </a:r>
              <a:r>
                <a:rPr lang="it-IT" sz="14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 </a:t>
              </a:r>
              <a:br>
                <a:rPr lang="it-IT" sz="1400" dirty="0">
                  <a:solidFill>
                    <a:schemeClr val="tx1"/>
                  </a:solidFill>
                  <a:latin typeface="Book Antiqua" panose="02040602050305030304" pitchFamily="18" charset="0"/>
                </a:rPr>
              </a:br>
              <a:r>
                <a:rPr lang="it-IT" sz="14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[FEA]</a:t>
              </a:r>
            </a:p>
          </p:txBody>
        </p:sp>
        <p:sp>
          <p:nvSpPr>
            <p:cNvPr id="12" name="Rettangolo con angoli arrotondati 11">
              <a:extLst>
                <a:ext uri="{FF2B5EF4-FFF2-40B4-BE49-F238E27FC236}">
                  <a16:creationId xmlns:a16="http://schemas.microsoft.com/office/drawing/2014/main" id="{358D2004-03CD-1082-D82B-B7A5DEC737AA}"/>
                </a:ext>
              </a:extLst>
            </p:cNvPr>
            <p:cNvSpPr/>
            <p:nvPr/>
          </p:nvSpPr>
          <p:spPr>
            <a:xfrm>
              <a:off x="7416840" y="1653752"/>
              <a:ext cx="2013611" cy="794891"/>
            </a:xfrm>
            <a:prstGeom prst="roundRect">
              <a:avLst/>
            </a:prstGeom>
            <a:solidFill>
              <a:srgbClr val="C5D3FF">
                <a:alpha val="8632"/>
              </a:srgbClr>
            </a:solidFill>
            <a:ln w="22225"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buClr>
                  <a:schemeClr val="accent4">
                    <a:lumMod val="50000"/>
                  </a:schemeClr>
                </a:buClr>
              </a:pPr>
              <a:r>
                <a:rPr lang="it-IT" sz="1400" dirty="0" err="1">
                  <a:solidFill>
                    <a:schemeClr val="tx1"/>
                  </a:solidFill>
                  <a:latin typeface="Book Antiqua" panose="02040602050305030304" pitchFamily="18" charset="0"/>
                </a:rPr>
                <a:t>Gaussian-weighted</a:t>
              </a:r>
              <a:r>
                <a:rPr lang="it-IT" sz="14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 </a:t>
              </a:r>
              <a:r>
                <a:rPr lang="it-IT" sz="1400" dirty="0" err="1">
                  <a:solidFill>
                    <a:schemeClr val="tx1"/>
                  </a:solidFill>
                  <a:latin typeface="Book Antiqua" panose="02040602050305030304" pitchFamily="18" charset="0"/>
                </a:rPr>
                <a:t>quadratic</a:t>
              </a:r>
              <a:r>
                <a:rPr lang="it-IT" sz="14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 </a:t>
              </a:r>
              <a:r>
                <a:rPr lang="it-IT" sz="1400" dirty="0" err="1">
                  <a:solidFill>
                    <a:schemeClr val="tx1"/>
                  </a:solidFill>
                  <a:latin typeface="Book Antiqua" panose="02040602050305030304" pitchFamily="18" charset="0"/>
                </a:rPr>
                <a:t>fit</a:t>
              </a:r>
              <a:endParaRPr lang="it-IT" sz="1400" dirty="0">
                <a:solidFill>
                  <a:schemeClr val="tx1"/>
                </a:solidFill>
                <a:latin typeface="Book Antiqua" panose="02040602050305030304" pitchFamily="18" charset="0"/>
              </a:endParaRPr>
            </a:p>
          </p:txBody>
        </p:sp>
        <p:sp>
          <p:nvSpPr>
            <p:cNvPr id="13" name="Rettangolo con angoli arrotondati 12">
              <a:extLst>
                <a:ext uri="{FF2B5EF4-FFF2-40B4-BE49-F238E27FC236}">
                  <a16:creationId xmlns:a16="http://schemas.microsoft.com/office/drawing/2014/main" id="{A55A4860-1C25-7791-0444-93A6C811677D}"/>
                </a:ext>
              </a:extLst>
            </p:cNvPr>
            <p:cNvSpPr/>
            <p:nvPr/>
          </p:nvSpPr>
          <p:spPr>
            <a:xfrm>
              <a:off x="9637740" y="1653752"/>
              <a:ext cx="1220892" cy="794891"/>
            </a:xfrm>
            <a:prstGeom prst="roundRect">
              <a:avLst/>
            </a:prstGeom>
            <a:solidFill>
              <a:srgbClr val="C5D3FF">
                <a:alpha val="8632"/>
              </a:srgbClr>
            </a:solidFill>
            <a:ln w="22225"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buClr>
                  <a:schemeClr val="accent4">
                    <a:lumMod val="50000"/>
                  </a:schemeClr>
                </a:buClr>
              </a:pPr>
              <a:r>
                <a:rPr lang="el-GR" sz="14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Δ</a:t>
              </a:r>
              <a:r>
                <a:rPr lang="it-IT" sz="1400" dirty="0">
                  <a:solidFill>
                    <a:schemeClr val="tx1"/>
                  </a:solidFill>
                  <a:latin typeface="Book Antiqua" panose="02040602050305030304" pitchFamily="18" charset="0"/>
                </a:rPr>
                <a:t>RoC </a:t>
              </a:r>
            </a:p>
          </p:txBody>
        </p:sp>
        <p:cxnSp>
          <p:nvCxnSpPr>
            <p:cNvPr id="18" name="Connettore diritto a freccia 17">
              <a:extLst>
                <a:ext uri="{FF2B5EF4-FFF2-40B4-BE49-F238E27FC236}">
                  <a16:creationId xmlns:a16="http://schemas.microsoft.com/office/drawing/2014/main" id="{4D1503D2-5DC5-33FC-B4F9-D1CBF8899134}"/>
                </a:ext>
              </a:extLst>
            </p:cNvPr>
            <p:cNvCxnSpPr/>
            <p:nvPr/>
          </p:nvCxnSpPr>
          <p:spPr>
            <a:xfrm>
              <a:off x="5054493" y="2074348"/>
              <a:ext cx="200656" cy="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Connettore diritto a freccia 23">
              <a:extLst>
                <a:ext uri="{FF2B5EF4-FFF2-40B4-BE49-F238E27FC236}">
                  <a16:creationId xmlns:a16="http://schemas.microsoft.com/office/drawing/2014/main" id="{3C72C795-19B8-33E0-554F-456B0F801F3A}"/>
                </a:ext>
              </a:extLst>
            </p:cNvPr>
            <p:cNvCxnSpPr/>
            <p:nvPr/>
          </p:nvCxnSpPr>
          <p:spPr>
            <a:xfrm>
              <a:off x="7216184" y="2074347"/>
              <a:ext cx="200656" cy="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Connettore diritto a freccia 24">
              <a:extLst>
                <a:ext uri="{FF2B5EF4-FFF2-40B4-BE49-F238E27FC236}">
                  <a16:creationId xmlns:a16="http://schemas.microsoft.com/office/drawing/2014/main" id="{7B7E29A8-8084-DE05-D845-AA5C05F0C5A3}"/>
                </a:ext>
              </a:extLst>
            </p:cNvPr>
            <p:cNvCxnSpPr/>
            <p:nvPr/>
          </p:nvCxnSpPr>
          <p:spPr>
            <a:xfrm>
              <a:off x="9435993" y="2074348"/>
              <a:ext cx="200656" cy="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Rettangolo con angoli arrotondati 31">
            <a:extLst>
              <a:ext uri="{FF2B5EF4-FFF2-40B4-BE49-F238E27FC236}">
                <a16:creationId xmlns:a16="http://schemas.microsoft.com/office/drawing/2014/main" id="{480F4725-9A6E-0CBC-A5FD-07B814010DC7}"/>
              </a:ext>
            </a:extLst>
          </p:cNvPr>
          <p:cNvSpPr/>
          <p:nvPr/>
        </p:nvSpPr>
        <p:spPr>
          <a:xfrm>
            <a:off x="8069126" y="3157180"/>
            <a:ext cx="1082947" cy="606106"/>
          </a:xfrm>
          <a:prstGeom prst="roundRect">
            <a:avLst/>
          </a:prstGeom>
          <a:solidFill>
            <a:srgbClr val="C5D3FF">
              <a:alpha val="8632"/>
            </a:srgbClr>
          </a:solidFill>
          <a:ln w="222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it-IT" sz="1600" dirty="0">
              <a:solidFill>
                <a:schemeClr val="tx1"/>
              </a:solidFill>
              <a:latin typeface="Book Antiqua" panose="02040602050305030304" pitchFamily="18" charset="0"/>
              <a:cs typeface="Courier New"/>
            </a:endParaRPr>
          </a:p>
        </p:txBody>
      </p:sp>
      <p:sp>
        <p:nvSpPr>
          <p:cNvPr id="38" name="CasellaDiTesto 37">
            <a:extLst>
              <a:ext uri="{FF2B5EF4-FFF2-40B4-BE49-F238E27FC236}">
                <a16:creationId xmlns:a16="http://schemas.microsoft.com/office/drawing/2014/main" id="{EAAAD74A-A88A-2B83-CBC0-EB6E44F5E3CA}"/>
              </a:ext>
            </a:extLst>
          </p:cNvPr>
          <p:cNvSpPr txBox="1"/>
          <p:nvPr/>
        </p:nvSpPr>
        <p:spPr>
          <a:xfrm>
            <a:off x="675380" y="2620657"/>
            <a:ext cx="2698497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1) Temperature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distribution</a:t>
            </a:r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 inside the ITM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substrate</a:t>
            </a:r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 for RH power 𝑃=7W</a:t>
            </a:r>
            <a:endParaRPr lang="it-IT" sz="1200" dirty="0"/>
          </a:p>
        </p:txBody>
      </p:sp>
      <p:sp>
        <p:nvSpPr>
          <p:cNvPr id="39" name="Rettangolo 38">
            <a:extLst>
              <a:ext uri="{FF2B5EF4-FFF2-40B4-BE49-F238E27FC236}">
                <a16:creationId xmlns:a16="http://schemas.microsoft.com/office/drawing/2014/main" id="{2AA7F14B-9C0C-BFF2-33B0-A2C86E35DA3B}"/>
              </a:ext>
            </a:extLst>
          </p:cNvPr>
          <p:cNvSpPr/>
          <p:nvPr/>
        </p:nvSpPr>
        <p:spPr>
          <a:xfrm>
            <a:off x="4325148" y="3119934"/>
            <a:ext cx="85632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1100" dirty="0">
                <a:solidFill>
                  <a:srgbClr val="FFFF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HR-</a:t>
            </a:r>
            <a:r>
              <a:rPr lang="it-IT" sz="1100" dirty="0" err="1">
                <a:solidFill>
                  <a:srgbClr val="FFFF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surface</a:t>
            </a:r>
            <a:endParaRPr lang="it-IT" sz="1100" dirty="0">
              <a:solidFill>
                <a:srgbClr val="FFFFFF"/>
              </a:solidFill>
              <a:latin typeface="Cambria" panose="02040503050406030204" pitchFamily="18" charset="0"/>
            </a:endParaRPr>
          </a:p>
        </p:txBody>
      </p:sp>
      <p:sp>
        <p:nvSpPr>
          <p:cNvPr id="43" name="CasellaDiTesto 42">
            <a:extLst>
              <a:ext uri="{FF2B5EF4-FFF2-40B4-BE49-F238E27FC236}">
                <a16:creationId xmlns:a16="http://schemas.microsoft.com/office/drawing/2014/main" id="{9D313287-E828-6884-6A58-E4EE1ADCED22}"/>
              </a:ext>
            </a:extLst>
          </p:cNvPr>
          <p:cNvSpPr txBox="1"/>
          <p:nvPr/>
        </p:nvSpPr>
        <p:spPr>
          <a:xfrm>
            <a:off x="4152884" y="2724618"/>
            <a:ext cx="2698497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2)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Thermoelastic</a:t>
            </a:r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mirror</a:t>
            </a:r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deformation</a:t>
            </a:r>
            <a:endParaRPr lang="it-IT" sz="1200" dirty="0"/>
          </a:p>
        </p:txBody>
      </p:sp>
      <p:sp>
        <p:nvSpPr>
          <p:cNvPr id="45" name="Rettangolo con angoli arrotondati 44">
            <a:extLst>
              <a:ext uri="{FF2B5EF4-FFF2-40B4-BE49-F238E27FC236}">
                <a16:creationId xmlns:a16="http://schemas.microsoft.com/office/drawing/2014/main" id="{482C40A1-AF9B-40B0-B2FA-A73224853BD2}"/>
              </a:ext>
            </a:extLst>
          </p:cNvPr>
          <p:cNvSpPr/>
          <p:nvPr/>
        </p:nvSpPr>
        <p:spPr>
          <a:xfrm>
            <a:off x="3974265" y="5881666"/>
            <a:ext cx="3385383" cy="737507"/>
          </a:xfrm>
          <a:prstGeom prst="roundRect">
            <a:avLst/>
          </a:prstGeom>
          <a:solidFill>
            <a:srgbClr val="C5D3FF">
              <a:alpha val="8632"/>
            </a:srgbClr>
          </a:solidFill>
          <a:ln w="222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Compensation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is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almost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purely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spherical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(&gt;98%)</a:t>
            </a:r>
          </a:p>
        </p:txBody>
      </p:sp>
      <p:sp>
        <p:nvSpPr>
          <p:cNvPr id="50" name="CasellaDiTesto 49">
            <a:extLst>
              <a:ext uri="{FF2B5EF4-FFF2-40B4-BE49-F238E27FC236}">
                <a16:creationId xmlns:a16="http://schemas.microsoft.com/office/drawing/2014/main" id="{F9C8B4BC-9863-83F4-7190-FEE3986CB6C5}"/>
              </a:ext>
            </a:extLst>
          </p:cNvPr>
          <p:cNvSpPr txBox="1"/>
          <p:nvPr/>
        </p:nvSpPr>
        <p:spPr>
          <a:xfrm>
            <a:off x="8265902" y="2746202"/>
            <a:ext cx="2698497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3)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Gaussian-weighted</a:t>
            </a:r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quadratic</a:t>
            </a:r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fit</a:t>
            </a:r>
            <a:endParaRPr lang="it-IT" sz="1200" dirty="0"/>
          </a:p>
        </p:txBody>
      </p:sp>
      <p:sp>
        <p:nvSpPr>
          <p:cNvPr id="53" name="Rettangolo con angoli arrotondati 52">
            <a:extLst>
              <a:ext uri="{FF2B5EF4-FFF2-40B4-BE49-F238E27FC236}">
                <a16:creationId xmlns:a16="http://schemas.microsoft.com/office/drawing/2014/main" id="{547B0961-5F32-5F8A-6265-46C5828178D8}"/>
              </a:ext>
            </a:extLst>
          </p:cNvPr>
          <p:cNvSpPr/>
          <p:nvPr/>
        </p:nvSpPr>
        <p:spPr>
          <a:xfrm>
            <a:off x="7859314" y="5869468"/>
            <a:ext cx="3511671" cy="737507"/>
          </a:xfrm>
          <a:prstGeom prst="roundRect">
            <a:avLst/>
          </a:prstGeom>
          <a:solidFill>
            <a:srgbClr val="C5D3FF">
              <a:alpha val="8632"/>
            </a:srgbClr>
          </a:solidFill>
          <a:ln w="222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Typical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RoC dynamics:</a:t>
            </a:r>
            <a:b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</a:b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              ~ -2 m/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W</a:t>
            </a:r>
            <a:endParaRPr lang="it-IT" sz="1600" dirty="0">
              <a:solidFill>
                <a:schemeClr val="tx1"/>
              </a:solidFill>
              <a:latin typeface="Book Antiqua" panose="02040602050305030304" pitchFamily="18" charset="0"/>
              <a:cs typeface="Courier New"/>
            </a:endParaRPr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85C37591-88B0-B3E0-1A01-9CA350E3EB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Erice, 20-27 May 2026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40088946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egnaposto piè di pagina 1">
            <a:extLst>
              <a:ext uri="{FF2B5EF4-FFF2-40B4-BE49-F238E27FC236}">
                <a16:creationId xmlns:a16="http://schemas.microsoft.com/office/drawing/2014/main" id="{E23453C7-C399-E27E-E569-6778141FC8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13333" y="6494844"/>
            <a:ext cx="4114800" cy="365125"/>
          </a:xfrm>
        </p:spPr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615BC4DD-8DAA-8FA6-C8AC-CE6982649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pPr/>
              <a:t>23</a:t>
            </a:fld>
            <a:endParaRPr lang="it-IT"/>
          </a:p>
        </p:txBody>
      </p:sp>
      <p:pic>
        <p:nvPicPr>
          <p:cNvPr id="7" name="Immagine 6" descr="Immagine che contiene lavandino, specchio, interno, argento&#10;&#10;Descrizione generata automaticamente">
            <a:extLst>
              <a:ext uri="{FF2B5EF4-FFF2-40B4-BE49-F238E27FC236}">
                <a16:creationId xmlns:a16="http://schemas.microsoft.com/office/drawing/2014/main" id="{D433E96D-2B0F-7057-8A28-82D07AE313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398" y="3488725"/>
            <a:ext cx="2235128" cy="2837401"/>
          </a:xfrm>
          <a:prstGeom prst="rect">
            <a:avLst/>
          </a:prstGeom>
        </p:spPr>
      </p:pic>
      <p:pic>
        <p:nvPicPr>
          <p:cNvPr id="4" name="Immagine 3" descr="Immagine che contiene specchio, metallo, interno&#10;&#10;Descrizione generata automaticamente">
            <a:extLst>
              <a:ext uri="{FF2B5EF4-FFF2-40B4-BE49-F238E27FC236}">
                <a16:creationId xmlns:a16="http://schemas.microsoft.com/office/drawing/2014/main" id="{5FDBB81C-1B1C-20BB-CCE0-36FCE790DA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16447" y="3550169"/>
            <a:ext cx="2275599" cy="136605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9026490-37E3-6BF3-CFCE-393B446E377A}"/>
              </a:ext>
            </a:extLst>
          </p:cNvPr>
          <p:cNvSpPr txBox="1"/>
          <p:nvPr/>
        </p:nvSpPr>
        <p:spPr>
          <a:xfrm>
            <a:off x="717712" y="3567610"/>
            <a:ext cx="223512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solidFill>
                  <a:srgbClr val="FFFF00"/>
                </a:solidFill>
                <a:latin typeface="Courier"/>
              </a:rPr>
              <a:t>Alumina ceramic </a:t>
            </a:r>
            <a:r>
              <a:rPr lang="en-US" sz="1400" dirty="0">
                <a:solidFill>
                  <a:srgbClr val="FFFF00"/>
                </a:solidFill>
                <a:latin typeface="Courier"/>
                <a:ea typeface="+mn-lt"/>
                <a:cs typeface="+mn-lt"/>
              </a:rPr>
              <a:t>heater</a:t>
            </a:r>
            <a:endParaRPr lang="en-US" dirty="0">
              <a:latin typeface="Calibri" panose="020F0502020204030204"/>
              <a:cs typeface="Calibri" panose="020F0502020204030204"/>
            </a:endParaRPr>
          </a:p>
        </p:txBody>
      </p:sp>
      <p:sp>
        <p:nvSpPr>
          <p:cNvPr id="23" name="Titolo 2">
            <a:extLst>
              <a:ext uri="{FF2B5EF4-FFF2-40B4-BE49-F238E27FC236}">
                <a16:creationId xmlns:a16="http://schemas.microsoft.com/office/drawing/2014/main" id="{2F6753DF-9B94-AB88-C662-F65D5595BC8A}"/>
              </a:ext>
            </a:extLst>
          </p:cNvPr>
          <p:cNvSpPr txBox="1">
            <a:spLocks/>
          </p:cNvSpPr>
          <p:nvPr/>
        </p:nvSpPr>
        <p:spPr>
          <a:xfrm>
            <a:off x="347920" y="-60325"/>
            <a:ext cx="1170131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800" dirty="0"/>
              <a:t>⚜️</a:t>
            </a:r>
            <a:r>
              <a:rPr lang="it-IT" sz="3600" dirty="0"/>
              <a:t> </a:t>
            </a:r>
            <a:r>
              <a:rPr lang="it-IT" sz="3400" dirty="0" err="1">
                <a:latin typeface="Cinzel" pitchFamily="2" charset="77"/>
              </a:rPr>
              <a:t>CHRoCC</a:t>
            </a:r>
            <a:r>
              <a:rPr lang="it-IT" sz="3400" dirty="0">
                <a:latin typeface="Cinzel" pitchFamily="2" charset="77"/>
              </a:rPr>
              <a:t> 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</a:rPr>
              <a:t>RADIATIVE PROJECTOR</a:t>
            </a:r>
          </a:p>
        </p:txBody>
      </p:sp>
      <p:pic>
        <p:nvPicPr>
          <p:cNvPr id="27" name="Immagine 26">
            <a:extLst>
              <a:ext uri="{FF2B5EF4-FFF2-40B4-BE49-F238E27FC236}">
                <a16:creationId xmlns:a16="http://schemas.microsoft.com/office/drawing/2014/main" id="{DB51E6E8-6241-D9C7-B257-D9C7950A8A7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5406" t="4698" r="24096" b="29436"/>
          <a:stretch>
            <a:fillRect/>
          </a:stretch>
        </p:blipFill>
        <p:spPr>
          <a:xfrm>
            <a:off x="9657455" y="3409355"/>
            <a:ext cx="2563470" cy="2570127"/>
          </a:xfrm>
          <a:prstGeom prst="rect">
            <a:avLst/>
          </a:prstGeom>
        </p:spPr>
      </p:pic>
      <p:pic>
        <p:nvPicPr>
          <p:cNvPr id="28" name="Immagine 27">
            <a:extLst>
              <a:ext uri="{FF2B5EF4-FFF2-40B4-BE49-F238E27FC236}">
                <a16:creationId xmlns:a16="http://schemas.microsoft.com/office/drawing/2014/main" id="{F3B61F84-11E3-873F-EB33-452BA0011A0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14991" y="3310348"/>
            <a:ext cx="3142464" cy="2695062"/>
          </a:xfrm>
          <a:prstGeom prst="rect">
            <a:avLst/>
          </a:prstGeom>
        </p:spPr>
      </p:pic>
      <p:pic>
        <p:nvPicPr>
          <p:cNvPr id="32" name="Immagine 31">
            <a:extLst>
              <a:ext uri="{FF2B5EF4-FFF2-40B4-BE49-F238E27FC236}">
                <a16:creationId xmlns:a16="http://schemas.microsoft.com/office/drawing/2014/main" id="{2E990244-09DC-8741-4A90-3F39AC13166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6472"/>
          <a:stretch>
            <a:fillRect/>
          </a:stretch>
        </p:blipFill>
        <p:spPr>
          <a:xfrm>
            <a:off x="7366299" y="1222565"/>
            <a:ext cx="4475240" cy="1402242"/>
          </a:xfrm>
          <a:prstGeom prst="rect">
            <a:avLst/>
          </a:prstGeom>
        </p:spPr>
      </p:pic>
      <p:sp>
        <p:nvSpPr>
          <p:cNvPr id="35" name="CasellaDiTesto 34">
            <a:extLst>
              <a:ext uri="{FF2B5EF4-FFF2-40B4-BE49-F238E27FC236}">
                <a16:creationId xmlns:a16="http://schemas.microsoft.com/office/drawing/2014/main" id="{1512B7F3-A579-C5BF-1DB6-1100B2967D29}"/>
              </a:ext>
            </a:extLst>
          </p:cNvPr>
          <p:cNvSpPr txBox="1"/>
          <p:nvPr/>
        </p:nvSpPr>
        <p:spPr>
          <a:xfrm>
            <a:off x="421291" y="1292828"/>
            <a:ext cx="5585967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b="1" dirty="0" err="1">
                <a:latin typeface="Book Antiqua" panose="02040602050305030304" pitchFamily="18" charset="0"/>
                <a:cs typeface="Courier New"/>
              </a:rPr>
              <a:t>CHRoCC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: </a:t>
            </a:r>
            <a:r>
              <a:rPr lang="it-IT" sz="1600" b="1" dirty="0">
                <a:latin typeface="Book Antiqua" panose="02040602050305030304" pitchFamily="18" charset="0"/>
                <a:cs typeface="Courier New"/>
              </a:rPr>
              <a:t>C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entral </a:t>
            </a:r>
            <a:r>
              <a:rPr lang="it-IT" sz="1600" b="1" dirty="0" err="1">
                <a:latin typeface="Book Antiqua" panose="02040602050305030304" pitchFamily="18" charset="0"/>
                <a:cs typeface="Courier New"/>
              </a:rPr>
              <a:t>H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eating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b="1" dirty="0">
                <a:latin typeface="Book Antiqua" panose="02040602050305030304" pitchFamily="18" charset="0"/>
                <a:cs typeface="Courier New"/>
              </a:rPr>
              <a:t>R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adius of </a:t>
            </a:r>
            <a:r>
              <a:rPr lang="it-IT" sz="1600" b="1" dirty="0">
                <a:latin typeface="Book Antiqua" panose="02040602050305030304" pitchFamily="18" charset="0"/>
                <a:cs typeface="Courier New"/>
              </a:rPr>
              <a:t>C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urvature </a:t>
            </a:r>
            <a:r>
              <a:rPr lang="it-IT" sz="1600" b="1" dirty="0" err="1">
                <a:latin typeface="Book Antiqua" panose="02040602050305030304" pitchFamily="18" charset="0"/>
                <a:cs typeface="Courier New"/>
              </a:rPr>
              <a:t>C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orrection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(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Developed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by EGO group)</a:t>
            </a:r>
          </a:p>
          <a:p>
            <a:pPr marL="285750" indent="-285750">
              <a:buFont typeface="Font di sistema regolare"/>
              <a:buChar char="⚜️"/>
            </a:pPr>
            <a:endParaRPr lang="it-IT" sz="1600" b="1" dirty="0">
              <a:latin typeface="Book Antiqua" panose="02040602050305030304" pitchFamily="18" charset="0"/>
              <a:cs typeface="Courier New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b="1" dirty="0">
                <a:latin typeface="Book Antiqua" panose="02040602050305030304" pitchFamily="18" charset="0"/>
                <a:cs typeface="Courier New"/>
              </a:rPr>
              <a:t>Radiative </a:t>
            </a:r>
            <a:r>
              <a:rPr lang="it-IT" sz="1600" b="1" dirty="0" err="1">
                <a:latin typeface="Book Antiqua" panose="02040602050305030304" pitchFamily="18" charset="0"/>
                <a:cs typeface="Courier New"/>
              </a:rPr>
              <a:t>actuator</a:t>
            </a:r>
            <a:r>
              <a:rPr lang="it-IT" sz="1600" b="1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b="1" dirty="0" err="1">
                <a:latin typeface="Book Antiqua" panose="02040602050305030304" pitchFamily="18" charset="0"/>
                <a:cs typeface="Courier New"/>
              </a:rPr>
              <a:t>complementary</a:t>
            </a:r>
            <a:r>
              <a:rPr lang="it-IT" sz="1600" b="1" dirty="0">
                <a:latin typeface="Book Antiqua" panose="02040602050305030304" pitchFamily="18" charset="0"/>
                <a:cs typeface="Courier New"/>
              </a:rPr>
              <a:t> to the RH </a:t>
            </a:r>
            <a:r>
              <a:rPr lang="it-IT" sz="1600" b="1" dirty="0" err="1">
                <a:latin typeface="Book Antiqua" panose="02040602050305030304" pitchFamily="18" charset="0"/>
                <a:cs typeface="Courier New"/>
              </a:rPr>
              <a:t>increases</a:t>
            </a:r>
            <a:r>
              <a:rPr lang="it-IT" sz="1600" b="1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b="1" dirty="0" err="1">
                <a:latin typeface="Book Antiqua" panose="02040602050305030304" pitchFamily="18" charset="0"/>
                <a:cs typeface="Courier New"/>
              </a:rPr>
              <a:t>mirror</a:t>
            </a:r>
            <a:r>
              <a:rPr lang="it-IT" sz="1600" b="1" dirty="0">
                <a:latin typeface="Book Antiqua" panose="02040602050305030304" pitchFamily="18" charset="0"/>
                <a:cs typeface="Courier New"/>
              </a:rPr>
              <a:t> RoC (</a:t>
            </a:r>
            <a:r>
              <a:rPr lang="it-IT" sz="1600" b="1" dirty="0" err="1">
                <a:latin typeface="Book Antiqua" panose="02040602050305030304" pitchFamily="18" charset="0"/>
                <a:cs typeface="Courier New"/>
              </a:rPr>
              <a:t>same</a:t>
            </a:r>
            <a:r>
              <a:rPr lang="it-IT" sz="1600" b="1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b="1" dirty="0" err="1">
                <a:latin typeface="Book Antiqua" panose="02040602050305030304" pitchFamily="18" charset="0"/>
                <a:cs typeface="Courier New"/>
              </a:rPr>
              <a:t>effect</a:t>
            </a:r>
            <a:r>
              <a:rPr lang="it-IT" sz="1600" b="1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b="1" dirty="0" err="1">
                <a:latin typeface="Book Antiqua" panose="02040602050305030304" pitchFamily="18" charset="0"/>
                <a:cs typeface="Courier New"/>
              </a:rPr>
              <a:t>as</a:t>
            </a:r>
            <a:r>
              <a:rPr lang="it-IT" sz="1600" b="1" dirty="0">
                <a:latin typeface="Book Antiqua" panose="02040602050305030304" pitchFamily="18" charset="0"/>
                <a:cs typeface="Courier New"/>
              </a:rPr>
              <a:t> YAG </a:t>
            </a:r>
            <a:r>
              <a:rPr lang="it-IT" sz="1600" b="1" dirty="0" err="1">
                <a:latin typeface="Book Antiqua" panose="02040602050305030304" pitchFamily="18" charset="0"/>
                <a:cs typeface="Courier New"/>
              </a:rPr>
              <a:t>heating</a:t>
            </a:r>
            <a:r>
              <a:rPr lang="it-IT" sz="1600" b="1" dirty="0">
                <a:latin typeface="Book Antiqua" panose="02040602050305030304" pitchFamily="18" charset="0"/>
                <a:cs typeface="Courier New"/>
              </a:rPr>
              <a:t>)</a:t>
            </a:r>
          </a:p>
          <a:p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Radiative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element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:</a:t>
            </a:r>
            <a:br>
              <a:rPr lang="it-IT" sz="1600" dirty="0">
                <a:latin typeface="Book Antiqua" panose="02040602050305030304" pitchFamily="18" charset="0"/>
                <a:cs typeface="Courier New"/>
              </a:rPr>
            </a:br>
            <a:r>
              <a:rPr lang="it-IT" sz="1600" dirty="0">
                <a:latin typeface="Book Antiqua" panose="02040602050305030304" pitchFamily="18" charset="0"/>
                <a:cs typeface="Courier New"/>
              </a:rPr>
              <a:t>black-body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emitter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+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elliptical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reflector</a:t>
            </a:r>
            <a:endParaRPr lang="it-IT" sz="1600" dirty="0">
              <a:latin typeface="Book Antiqua" panose="02040602050305030304" pitchFamily="18" charset="0"/>
              <a:cs typeface="Courier New"/>
            </a:endParaRPr>
          </a:p>
        </p:txBody>
      </p:sp>
      <p:cxnSp>
        <p:nvCxnSpPr>
          <p:cNvPr id="2" name="Connettore dritto 1">
            <a:extLst>
              <a:ext uri="{FF2B5EF4-FFF2-40B4-BE49-F238E27FC236}">
                <a16:creationId xmlns:a16="http://schemas.microsoft.com/office/drawing/2014/main" id="{62452830-6F89-B778-1026-B8C402B972F7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Connettore dritto 2">
            <a:extLst>
              <a:ext uri="{FF2B5EF4-FFF2-40B4-BE49-F238E27FC236}">
                <a16:creationId xmlns:a16="http://schemas.microsoft.com/office/drawing/2014/main" id="{98A802B6-F462-0F85-EEB7-6E3799CD767F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Connettore dritto 5">
            <a:extLst>
              <a:ext uri="{FF2B5EF4-FFF2-40B4-BE49-F238E27FC236}">
                <a16:creationId xmlns:a16="http://schemas.microsoft.com/office/drawing/2014/main" id="{31E3A0E3-450C-381F-A39B-7FCFE5461852}"/>
              </a:ext>
            </a:extLst>
          </p:cNvPr>
          <p:cNvCxnSpPr>
            <a:cxnSpLocks/>
          </p:cNvCxnSpPr>
          <p:nvPr/>
        </p:nvCxnSpPr>
        <p:spPr>
          <a:xfrm flipV="1">
            <a:off x="6514991" y="1245455"/>
            <a:ext cx="0" cy="51522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C037CAD6-5697-CE3B-D5A8-0CC670424503}"/>
              </a:ext>
            </a:extLst>
          </p:cNvPr>
          <p:cNvSpPr txBox="1"/>
          <p:nvPr/>
        </p:nvSpPr>
        <p:spPr>
          <a:xfrm>
            <a:off x="6862549" y="1333112"/>
            <a:ext cx="23326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b="1" dirty="0">
                <a:solidFill>
                  <a:srgbClr val="0432FF"/>
                </a:solidFill>
                <a:latin typeface="Book Antiqua" panose="02040602050305030304" pitchFamily="18" charset="0"/>
              </a:rPr>
              <a:t>OPTICAL SIMULATION</a:t>
            </a: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E429F7FB-CF71-DD77-D0BB-25BCBD41D56D}"/>
              </a:ext>
            </a:extLst>
          </p:cNvPr>
          <p:cNvSpPr txBox="1"/>
          <p:nvPr/>
        </p:nvSpPr>
        <p:spPr>
          <a:xfrm>
            <a:off x="6862549" y="2580051"/>
            <a:ext cx="23326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b="1" dirty="0">
                <a:solidFill>
                  <a:srgbClr val="0432FF"/>
                </a:solidFill>
                <a:latin typeface="Book Antiqua" panose="02040602050305030304" pitchFamily="18" charset="0"/>
              </a:rPr>
              <a:t>FEA SIMULATIONS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AC521A91-F2D5-E426-D742-63101B50020C}"/>
              </a:ext>
            </a:extLst>
          </p:cNvPr>
          <p:cNvSpPr txBox="1"/>
          <p:nvPr/>
        </p:nvSpPr>
        <p:spPr>
          <a:xfrm>
            <a:off x="6862549" y="2840543"/>
            <a:ext cx="2431930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1) Temperature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distribution</a:t>
            </a:r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 inside the ITM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substrate</a:t>
            </a:r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 for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CHRoCC</a:t>
            </a:r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 power 𝑃=17W</a:t>
            </a:r>
            <a:endParaRPr lang="it-IT" sz="1200" dirty="0"/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A56F4C1A-CDEC-5121-B7CE-B18FAD410F48}"/>
              </a:ext>
            </a:extLst>
          </p:cNvPr>
          <p:cNvSpPr txBox="1"/>
          <p:nvPr/>
        </p:nvSpPr>
        <p:spPr>
          <a:xfrm>
            <a:off x="9493503" y="3025209"/>
            <a:ext cx="2698497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2)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Thermoelastic</a:t>
            </a:r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mirror</a:t>
            </a:r>
            <a:r>
              <a:rPr lang="it-IT" sz="1200" dirty="0">
                <a:solidFill>
                  <a:srgbClr val="0000BF"/>
                </a:solidFill>
                <a:latin typeface="Cambria" panose="02040503050406030204" pitchFamily="18" charset="0"/>
              </a:rPr>
              <a:t> </a:t>
            </a:r>
            <a:r>
              <a:rPr lang="it-IT" sz="1200" dirty="0" err="1">
                <a:solidFill>
                  <a:srgbClr val="0000BF"/>
                </a:solidFill>
                <a:latin typeface="Cambria" panose="02040503050406030204" pitchFamily="18" charset="0"/>
              </a:rPr>
              <a:t>deformation</a:t>
            </a:r>
            <a:endParaRPr lang="it-IT" sz="1200" dirty="0"/>
          </a:p>
        </p:txBody>
      </p:sp>
      <p:pic>
        <p:nvPicPr>
          <p:cNvPr id="18" name="Immagine 17">
            <a:extLst>
              <a:ext uri="{FF2B5EF4-FFF2-40B4-BE49-F238E27FC236}">
                <a16:creationId xmlns:a16="http://schemas.microsoft.com/office/drawing/2014/main" id="{32EF2F54-0D3B-F85C-2DFB-9C54EC1C1F2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68008" y="4835439"/>
            <a:ext cx="2847656" cy="1642535"/>
          </a:xfrm>
          <a:prstGeom prst="rect">
            <a:avLst/>
          </a:prstGeom>
        </p:spPr>
      </p:pic>
      <p:sp>
        <p:nvSpPr>
          <p:cNvPr id="19" name="Rettangolo con angoli arrotondati 18">
            <a:extLst>
              <a:ext uri="{FF2B5EF4-FFF2-40B4-BE49-F238E27FC236}">
                <a16:creationId xmlns:a16="http://schemas.microsoft.com/office/drawing/2014/main" id="{448B1DD2-15CC-CE31-EEF6-3276FFFEB02F}"/>
              </a:ext>
            </a:extLst>
          </p:cNvPr>
          <p:cNvSpPr/>
          <p:nvPr/>
        </p:nvSpPr>
        <p:spPr>
          <a:xfrm>
            <a:off x="6838609" y="6015302"/>
            <a:ext cx="5210624" cy="365125"/>
          </a:xfrm>
          <a:prstGeom prst="roundRect">
            <a:avLst/>
          </a:prstGeom>
          <a:solidFill>
            <a:srgbClr val="C5D3FF">
              <a:alpha val="8632"/>
            </a:srgbClr>
          </a:solidFill>
          <a:ln w="222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Compensation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is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almost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purely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spherical</a:t>
            </a:r>
            <a:endParaRPr lang="it-IT" sz="1600" dirty="0">
              <a:solidFill>
                <a:schemeClr val="tx1"/>
              </a:solidFill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39448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Immagine 23">
            <a:extLst>
              <a:ext uri="{FF2B5EF4-FFF2-40B4-BE49-F238E27FC236}">
                <a16:creationId xmlns:a16="http://schemas.microsoft.com/office/drawing/2014/main" id="{0C1F3551-51B2-FBCE-67AD-DBFC58A70C1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485" t="24290" r="44101" b="54879"/>
          <a:stretch>
            <a:fillRect/>
          </a:stretch>
        </p:blipFill>
        <p:spPr>
          <a:xfrm>
            <a:off x="9951904" y="1818041"/>
            <a:ext cx="383012" cy="122527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9" name="Rettangolo 78">
            <a:extLst>
              <a:ext uri="{FF2B5EF4-FFF2-40B4-BE49-F238E27FC236}">
                <a16:creationId xmlns:a16="http://schemas.microsoft.com/office/drawing/2014/main" id="{7C6002AB-74CD-D553-4252-C1109C4E001D}"/>
              </a:ext>
            </a:extLst>
          </p:cNvPr>
          <p:cNvSpPr/>
          <p:nvPr/>
        </p:nvSpPr>
        <p:spPr>
          <a:xfrm>
            <a:off x="9417475" y="2071446"/>
            <a:ext cx="943544" cy="577526"/>
          </a:xfrm>
          <a:custGeom>
            <a:avLst/>
            <a:gdLst>
              <a:gd name="csX0" fmla="*/ 0 w 1769458"/>
              <a:gd name="csY0" fmla="*/ 0 h 771525"/>
              <a:gd name="csX1" fmla="*/ 1769458 w 1769458"/>
              <a:gd name="csY1" fmla="*/ 0 h 771525"/>
              <a:gd name="csX2" fmla="*/ 1769458 w 1769458"/>
              <a:gd name="csY2" fmla="*/ 771525 h 771525"/>
              <a:gd name="csX3" fmla="*/ 0 w 1769458"/>
              <a:gd name="csY3" fmla="*/ 771525 h 771525"/>
              <a:gd name="csX4" fmla="*/ 0 w 1769458"/>
              <a:gd name="csY4" fmla="*/ 0 h 771525"/>
              <a:gd name="csX0" fmla="*/ 0 w 1769458"/>
              <a:gd name="csY0" fmla="*/ 0 h 771525"/>
              <a:gd name="csX1" fmla="*/ 1769458 w 1769458"/>
              <a:gd name="csY1" fmla="*/ 0 h 771525"/>
              <a:gd name="csX2" fmla="*/ 1769458 w 1769458"/>
              <a:gd name="csY2" fmla="*/ 771525 h 771525"/>
              <a:gd name="csX3" fmla="*/ 0 w 1769458"/>
              <a:gd name="csY3" fmla="*/ 771525 h 771525"/>
              <a:gd name="csX4" fmla="*/ 0 w 1769458"/>
              <a:gd name="csY4" fmla="*/ 0 h 771525"/>
              <a:gd name="csX0" fmla="*/ 0 w 1769458"/>
              <a:gd name="csY0" fmla="*/ 0 h 771525"/>
              <a:gd name="csX1" fmla="*/ 1769458 w 1769458"/>
              <a:gd name="csY1" fmla="*/ 0 h 771525"/>
              <a:gd name="csX2" fmla="*/ 1758208 w 1769458"/>
              <a:gd name="csY2" fmla="*/ 397939 h 771525"/>
              <a:gd name="csX3" fmla="*/ 1769458 w 1769458"/>
              <a:gd name="csY3" fmla="*/ 771525 h 771525"/>
              <a:gd name="csX4" fmla="*/ 0 w 1769458"/>
              <a:gd name="csY4" fmla="*/ 771525 h 771525"/>
              <a:gd name="csX5" fmla="*/ 0 w 1769458"/>
              <a:gd name="csY5" fmla="*/ 0 h 771525"/>
              <a:gd name="csX0" fmla="*/ 0 w 1769458"/>
              <a:gd name="csY0" fmla="*/ 0 h 771525"/>
              <a:gd name="csX1" fmla="*/ 1769458 w 1769458"/>
              <a:gd name="csY1" fmla="*/ 0 h 771525"/>
              <a:gd name="csX2" fmla="*/ 1758208 w 1769458"/>
              <a:gd name="csY2" fmla="*/ 397939 h 771525"/>
              <a:gd name="csX3" fmla="*/ 1483211 w 1769458"/>
              <a:gd name="csY3" fmla="*/ 771525 h 771525"/>
              <a:gd name="csX4" fmla="*/ 0 w 1769458"/>
              <a:gd name="csY4" fmla="*/ 771525 h 771525"/>
              <a:gd name="csX5" fmla="*/ 0 w 1769458"/>
              <a:gd name="csY5" fmla="*/ 0 h 771525"/>
              <a:gd name="csX0" fmla="*/ 0 w 1758208"/>
              <a:gd name="csY0" fmla="*/ 7952 h 779477"/>
              <a:gd name="csX1" fmla="*/ 1467308 w 1758208"/>
              <a:gd name="csY1" fmla="*/ 0 h 779477"/>
              <a:gd name="csX2" fmla="*/ 1758208 w 1758208"/>
              <a:gd name="csY2" fmla="*/ 405891 h 779477"/>
              <a:gd name="csX3" fmla="*/ 1483211 w 1758208"/>
              <a:gd name="csY3" fmla="*/ 779477 h 779477"/>
              <a:gd name="csX4" fmla="*/ 0 w 1758208"/>
              <a:gd name="csY4" fmla="*/ 779477 h 779477"/>
              <a:gd name="csX5" fmla="*/ 0 w 1758208"/>
              <a:gd name="csY5" fmla="*/ 7952 h 779477"/>
              <a:gd name="csX0" fmla="*/ 0 w 1662792"/>
              <a:gd name="csY0" fmla="*/ 7952 h 779477"/>
              <a:gd name="csX1" fmla="*/ 1467308 w 1662792"/>
              <a:gd name="csY1" fmla="*/ 0 h 779477"/>
              <a:gd name="csX2" fmla="*/ 1662792 w 1662792"/>
              <a:gd name="csY2" fmla="*/ 413842 h 779477"/>
              <a:gd name="csX3" fmla="*/ 1483211 w 1662792"/>
              <a:gd name="csY3" fmla="*/ 779477 h 779477"/>
              <a:gd name="csX4" fmla="*/ 0 w 1662792"/>
              <a:gd name="csY4" fmla="*/ 779477 h 779477"/>
              <a:gd name="csX5" fmla="*/ 0 w 1662792"/>
              <a:gd name="csY5" fmla="*/ 7952 h 779477"/>
              <a:gd name="csX0" fmla="*/ 0 w 1662792"/>
              <a:gd name="csY0" fmla="*/ 7952 h 779477"/>
              <a:gd name="csX1" fmla="*/ 1467308 w 1662792"/>
              <a:gd name="csY1" fmla="*/ 0 h 779477"/>
              <a:gd name="csX2" fmla="*/ 1662792 w 1662792"/>
              <a:gd name="csY2" fmla="*/ 413842 h 779477"/>
              <a:gd name="csX3" fmla="*/ 1483211 w 1662792"/>
              <a:gd name="csY3" fmla="*/ 779477 h 779477"/>
              <a:gd name="csX4" fmla="*/ 0 w 1662792"/>
              <a:gd name="csY4" fmla="*/ 779477 h 779477"/>
              <a:gd name="csX5" fmla="*/ 0 w 1662792"/>
              <a:gd name="csY5" fmla="*/ 7952 h 779477"/>
              <a:gd name="csX0" fmla="*/ 0 w 1662792"/>
              <a:gd name="csY0" fmla="*/ 7952 h 779477"/>
              <a:gd name="csX1" fmla="*/ 1467308 w 1662792"/>
              <a:gd name="csY1" fmla="*/ 0 h 779477"/>
              <a:gd name="csX2" fmla="*/ 1662792 w 1662792"/>
              <a:gd name="csY2" fmla="*/ 413842 h 779477"/>
              <a:gd name="csX3" fmla="*/ 1483211 w 1662792"/>
              <a:gd name="csY3" fmla="*/ 779477 h 779477"/>
              <a:gd name="csX4" fmla="*/ 0 w 1662792"/>
              <a:gd name="csY4" fmla="*/ 779477 h 779477"/>
              <a:gd name="csX5" fmla="*/ 0 w 1662792"/>
              <a:gd name="csY5" fmla="*/ 7952 h 779477"/>
              <a:gd name="csX0" fmla="*/ 0 w 1621787"/>
              <a:gd name="csY0" fmla="*/ 7952 h 779477"/>
              <a:gd name="csX1" fmla="*/ 1467308 w 1621787"/>
              <a:gd name="csY1" fmla="*/ 0 h 779477"/>
              <a:gd name="csX2" fmla="*/ 1621787 w 1621787"/>
              <a:gd name="csY2" fmla="*/ 368737 h 779477"/>
              <a:gd name="csX3" fmla="*/ 1483211 w 1621787"/>
              <a:gd name="csY3" fmla="*/ 779477 h 779477"/>
              <a:gd name="csX4" fmla="*/ 0 w 1621787"/>
              <a:gd name="csY4" fmla="*/ 779477 h 779477"/>
              <a:gd name="csX5" fmla="*/ 0 w 1621787"/>
              <a:gd name="csY5" fmla="*/ 7952 h 779477"/>
              <a:gd name="csX0" fmla="*/ 0 w 1621787"/>
              <a:gd name="csY0" fmla="*/ 7952 h 779477"/>
              <a:gd name="csX1" fmla="*/ 1487810 w 1621787"/>
              <a:gd name="csY1" fmla="*/ 0 h 779477"/>
              <a:gd name="csX2" fmla="*/ 1621787 w 1621787"/>
              <a:gd name="csY2" fmla="*/ 368737 h 779477"/>
              <a:gd name="csX3" fmla="*/ 1483211 w 1621787"/>
              <a:gd name="csY3" fmla="*/ 779477 h 779477"/>
              <a:gd name="csX4" fmla="*/ 0 w 1621787"/>
              <a:gd name="csY4" fmla="*/ 779477 h 779477"/>
              <a:gd name="csX5" fmla="*/ 0 w 1621787"/>
              <a:gd name="csY5" fmla="*/ 7952 h 779477"/>
              <a:gd name="csX0" fmla="*/ 0 w 1540764"/>
              <a:gd name="csY0" fmla="*/ 7952 h 779477"/>
              <a:gd name="csX1" fmla="*/ 1487810 w 1540764"/>
              <a:gd name="csY1" fmla="*/ 0 h 779477"/>
              <a:gd name="csX2" fmla="*/ 1540764 w 1540764"/>
              <a:gd name="csY2" fmla="*/ 357162 h 779477"/>
              <a:gd name="csX3" fmla="*/ 1483211 w 1540764"/>
              <a:gd name="csY3" fmla="*/ 779477 h 779477"/>
              <a:gd name="csX4" fmla="*/ 0 w 1540764"/>
              <a:gd name="csY4" fmla="*/ 779477 h 779477"/>
              <a:gd name="csX5" fmla="*/ 0 w 1540764"/>
              <a:gd name="csY5" fmla="*/ 7952 h 779477"/>
              <a:gd name="csX0" fmla="*/ 0 w 1540764"/>
              <a:gd name="csY0" fmla="*/ 7952 h 779477"/>
              <a:gd name="csX1" fmla="*/ 1487810 w 1540764"/>
              <a:gd name="csY1" fmla="*/ 0 h 779477"/>
              <a:gd name="csX2" fmla="*/ 1540764 w 1540764"/>
              <a:gd name="csY2" fmla="*/ 357162 h 779477"/>
              <a:gd name="csX3" fmla="*/ 1483211 w 1540764"/>
              <a:gd name="csY3" fmla="*/ 779477 h 779477"/>
              <a:gd name="csX4" fmla="*/ 0 w 1540764"/>
              <a:gd name="csY4" fmla="*/ 779477 h 779477"/>
              <a:gd name="csX5" fmla="*/ 0 w 1540764"/>
              <a:gd name="csY5" fmla="*/ 7952 h 779477"/>
              <a:gd name="csX0" fmla="*/ 0 w 1540764"/>
              <a:gd name="csY0" fmla="*/ 7952 h 779477"/>
              <a:gd name="csX1" fmla="*/ 1487810 w 1540764"/>
              <a:gd name="csY1" fmla="*/ 0 h 779477"/>
              <a:gd name="csX2" fmla="*/ 1540764 w 1540764"/>
              <a:gd name="csY2" fmla="*/ 357162 h 779477"/>
              <a:gd name="csX3" fmla="*/ 1483211 w 1540764"/>
              <a:gd name="csY3" fmla="*/ 779477 h 779477"/>
              <a:gd name="csX4" fmla="*/ 0 w 1540764"/>
              <a:gd name="csY4" fmla="*/ 779477 h 779477"/>
              <a:gd name="csX5" fmla="*/ 0 w 1540764"/>
              <a:gd name="csY5" fmla="*/ 7952 h 779477"/>
              <a:gd name="csX0" fmla="*/ 0 w 1511097"/>
              <a:gd name="csY0" fmla="*/ 7952 h 779477"/>
              <a:gd name="csX1" fmla="*/ 1487810 w 1511097"/>
              <a:gd name="csY1" fmla="*/ 0 h 779477"/>
              <a:gd name="csX2" fmla="*/ 1500196 w 1511097"/>
              <a:gd name="csY2" fmla="*/ 391954 h 779477"/>
              <a:gd name="csX3" fmla="*/ 1483211 w 1511097"/>
              <a:gd name="csY3" fmla="*/ 779477 h 779477"/>
              <a:gd name="csX4" fmla="*/ 0 w 1511097"/>
              <a:gd name="csY4" fmla="*/ 779477 h 779477"/>
              <a:gd name="csX5" fmla="*/ 0 w 1511097"/>
              <a:gd name="csY5" fmla="*/ 7952 h 779477"/>
              <a:gd name="csX0" fmla="*/ 0 w 1511097"/>
              <a:gd name="csY0" fmla="*/ 7952 h 779477"/>
              <a:gd name="csX1" fmla="*/ 1487810 w 1511097"/>
              <a:gd name="csY1" fmla="*/ 0 h 779477"/>
              <a:gd name="csX2" fmla="*/ 1500196 w 1511097"/>
              <a:gd name="csY2" fmla="*/ 391954 h 779477"/>
              <a:gd name="csX3" fmla="*/ 1483211 w 1511097"/>
              <a:gd name="csY3" fmla="*/ 779477 h 779477"/>
              <a:gd name="csX4" fmla="*/ 0 w 1511097"/>
              <a:gd name="csY4" fmla="*/ 779477 h 779477"/>
              <a:gd name="csX5" fmla="*/ 0 w 1511097"/>
              <a:gd name="csY5" fmla="*/ 7952 h 779477"/>
              <a:gd name="csX0" fmla="*/ 0 w 1558468"/>
              <a:gd name="csY0" fmla="*/ 19550 h 791075"/>
              <a:gd name="csX1" fmla="*/ 1541900 w 1558468"/>
              <a:gd name="csY1" fmla="*/ 0 h 791075"/>
              <a:gd name="csX2" fmla="*/ 1500196 w 1558468"/>
              <a:gd name="csY2" fmla="*/ 403552 h 791075"/>
              <a:gd name="csX3" fmla="*/ 1483211 w 1558468"/>
              <a:gd name="csY3" fmla="*/ 791075 h 791075"/>
              <a:gd name="csX4" fmla="*/ 0 w 1558468"/>
              <a:gd name="csY4" fmla="*/ 791075 h 791075"/>
              <a:gd name="csX5" fmla="*/ 0 w 1558468"/>
              <a:gd name="csY5" fmla="*/ 19550 h 791075"/>
              <a:gd name="csX0" fmla="*/ 0 w 1959962"/>
              <a:gd name="csY0" fmla="*/ 19550 h 791075"/>
              <a:gd name="csX1" fmla="*/ 1541900 w 1959962"/>
              <a:gd name="csY1" fmla="*/ 0 h 791075"/>
              <a:gd name="csX2" fmla="*/ 1959962 w 1959962"/>
              <a:gd name="csY2" fmla="*/ 438344 h 791075"/>
              <a:gd name="csX3" fmla="*/ 1483211 w 1959962"/>
              <a:gd name="csY3" fmla="*/ 791075 h 791075"/>
              <a:gd name="csX4" fmla="*/ 0 w 1959962"/>
              <a:gd name="csY4" fmla="*/ 791075 h 791075"/>
              <a:gd name="csX5" fmla="*/ 0 w 1959962"/>
              <a:gd name="csY5" fmla="*/ 19550 h 791075"/>
              <a:gd name="csX0" fmla="*/ 0 w 1959962"/>
              <a:gd name="csY0" fmla="*/ 19550 h 791075"/>
              <a:gd name="csX1" fmla="*/ 1541900 w 1959962"/>
              <a:gd name="csY1" fmla="*/ 0 h 791075"/>
              <a:gd name="csX2" fmla="*/ 1959962 w 1959962"/>
              <a:gd name="csY2" fmla="*/ 438344 h 791075"/>
              <a:gd name="csX3" fmla="*/ 1483211 w 1959962"/>
              <a:gd name="csY3" fmla="*/ 791075 h 791075"/>
              <a:gd name="csX4" fmla="*/ 0 w 1959962"/>
              <a:gd name="csY4" fmla="*/ 791075 h 791075"/>
              <a:gd name="csX5" fmla="*/ 0 w 1959962"/>
              <a:gd name="csY5" fmla="*/ 19550 h 791075"/>
              <a:gd name="csX0" fmla="*/ 0 w 1959962"/>
              <a:gd name="csY0" fmla="*/ 19550 h 791075"/>
              <a:gd name="csX1" fmla="*/ 1514853 w 1959962"/>
              <a:gd name="csY1" fmla="*/ 0 h 791075"/>
              <a:gd name="csX2" fmla="*/ 1959962 w 1959962"/>
              <a:gd name="csY2" fmla="*/ 438344 h 791075"/>
              <a:gd name="csX3" fmla="*/ 1483211 w 1959962"/>
              <a:gd name="csY3" fmla="*/ 791075 h 791075"/>
              <a:gd name="csX4" fmla="*/ 0 w 1959962"/>
              <a:gd name="csY4" fmla="*/ 791075 h 791075"/>
              <a:gd name="csX5" fmla="*/ 0 w 1959962"/>
              <a:gd name="csY5" fmla="*/ 19550 h 791075"/>
              <a:gd name="csX0" fmla="*/ 0 w 1959962"/>
              <a:gd name="csY0" fmla="*/ 19550 h 791075"/>
              <a:gd name="csX1" fmla="*/ 1514853 w 1959962"/>
              <a:gd name="csY1" fmla="*/ 0 h 791075"/>
              <a:gd name="csX2" fmla="*/ 1959962 w 1959962"/>
              <a:gd name="csY2" fmla="*/ 438344 h 791075"/>
              <a:gd name="csX3" fmla="*/ 1483211 w 1959962"/>
              <a:gd name="csY3" fmla="*/ 791075 h 791075"/>
              <a:gd name="csX4" fmla="*/ 0 w 1959962"/>
              <a:gd name="csY4" fmla="*/ 791075 h 791075"/>
              <a:gd name="csX5" fmla="*/ 0 w 1959962"/>
              <a:gd name="csY5" fmla="*/ 19550 h 791075"/>
              <a:gd name="csX0" fmla="*/ 0 w 1514853"/>
              <a:gd name="csY0" fmla="*/ 19550 h 791075"/>
              <a:gd name="csX1" fmla="*/ 1514853 w 1514853"/>
              <a:gd name="csY1" fmla="*/ 0 h 791075"/>
              <a:gd name="csX2" fmla="*/ 1486673 w 1514853"/>
              <a:gd name="csY2" fmla="*/ 461540 h 791075"/>
              <a:gd name="csX3" fmla="*/ 1483211 w 1514853"/>
              <a:gd name="csY3" fmla="*/ 791075 h 791075"/>
              <a:gd name="csX4" fmla="*/ 0 w 1514853"/>
              <a:gd name="csY4" fmla="*/ 791075 h 791075"/>
              <a:gd name="csX5" fmla="*/ 0 w 1514853"/>
              <a:gd name="csY5" fmla="*/ 19550 h 791075"/>
              <a:gd name="csX0" fmla="*/ 0 w 1506977"/>
              <a:gd name="csY0" fmla="*/ 19550 h 791075"/>
              <a:gd name="csX1" fmla="*/ 1487809 w 1506977"/>
              <a:gd name="csY1" fmla="*/ 0 h 791075"/>
              <a:gd name="csX2" fmla="*/ 1486673 w 1506977"/>
              <a:gd name="csY2" fmla="*/ 461540 h 791075"/>
              <a:gd name="csX3" fmla="*/ 1483211 w 1506977"/>
              <a:gd name="csY3" fmla="*/ 791075 h 791075"/>
              <a:gd name="csX4" fmla="*/ 0 w 1506977"/>
              <a:gd name="csY4" fmla="*/ 791075 h 791075"/>
              <a:gd name="csX5" fmla="*/ 0 w 1506977"/>
              <a:gd name="csY5" fmla="*/ 19550 h 79107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</a:cxnLst>
            <a:rect l="l" t="t" r="r" b="b"/>
            <a:pathLst>
              <a:path w="1506977" h="791075">
                <a:moveTo>
                  <a:pt x="0" y="19550"/>
                </a:moveTo>
                <a:lnTo>
                  <a:pt x="1487809" y="0"/>
                </a:lnTo>
                <a:cubicBezTo>
                  <a:pt x="1458312" y="219130"/>
                  <a:pt x="1442446" y="118167"/>
                  <a:pt x="1486673" y="461540"/>
                </a:cubicBezTo>
                <a:cubicBezTo>
                  <a:pt x="1468789" y="842433"/>
                  <a:pt x="1543071" y="669197"/>
                  <a:pt x="1483211" y="791075"/>
                </a:cubicBezTo>
                <a:lnTo>
                  <a:pt x="0" y="791075"/>
                </a:lnTo>
                <a:lnTo>
                  <a:pt x="0" y="19550"/>
                </a:lnTo>
                <a:close/>
              </a:path>
            </a:pathLst>
          </a:custGeom>
          <a:solidFill>
            <a:srgbClr val="7030A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sp>
        <p:nvSpPr>
          <p:cNvPr id="184" name="Segnaposto piè di pagina 1">
            <a:extLst>
              <a:ext uri="{FF2B5EF4-FFF2-40B4-BE49-F238E27FC236}">
                <a16:creationId xmlns:a16="http://schemas.microsoft.com/office/drawing/2014/main" id="{1439754B-CFE1-EDA8-15B7-ECE337348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B43DBD81-DC88-8CF3-CF17-D24546D992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pPr/>
              <a:t>24</a:t>
            </a:fld>
            <a:endParaRPr lang="it-IT"/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ECBA84D8-47B9-6346-9419-7992AC99D9D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0113" y="4288182"/>
            <a:ext cx="1938433" cy="181567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E1A7FBE-F87F-834D-9EFF-9BF8BF4FDB40}"/>
              </a:ext>
            </a:extLst>
          </p:cNvPr>
          <p:cNvSpPr txBox="1"/>
          <p:nvPr/>
        </p:nvSpPr>
        <p:spPr>
          <a:xfrm>
            <a:off x="682379" y="6002375"/>
            <a:ext cx="33769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dirty="0">
                <a:latin typeface="Book Antiqua" panose="02040602050305030304" pitchFamily="18" charset="0"/>
                <a:cs typeface="Courier New" panose="02070309020205020404" pitchFamily="49" charset="0"/>
              </a:rPr>
              <a:t>*</a:t>
            </a:r>
            <a:r>
              <a:rPr lang="it-IT" sz="14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Developed</a:t>
            </a:r>
            <a:r>
              <a:rPr lang="it-IT" sz="1400" dirty="0">
                <a:latin typeface="Book Antiqua" panose="02040602050305030304" pitchFamily="18" charset="0"/>
                <a:cs typeface="Courier New" panose="02070309020205020404" pitchFamily="49" charset="0"/>
              </a:rPr>
              <a:t> by LIGO Group of the University of Adelaide (Australia</a:t>
            </a:r>
            <a:r>
              <a:rPr lang="it-IT" sz="1400" dirty="0">
                <a:latin typeface="Book Antiqua" panose="02040602050305030304" pitchFamily="18" charset="0"/>
              </a:rPr>
              <a:t>)</a:t>
            </a:r>
            <a:endParaRPr lang="it-IT" dirty="0">
              <a:latin typeface="Book Antiqua" panose="02040602050305030304" pitchFamily="18" charset="0"/>
            </a:endParaRPr>
          </a:p>
        </p:txBody>
      </p:sp>
      <p:grpSp>
        <p:nvGrpSpPr>
          <p:cNvPr id="2" name="Gruppo 1">
            <a:extLst>
              <a:ext uri="{FF2B5EF4-FFF2-40B4-BE49-F238E27FC236}">
                <a16:creationId xmlns:a16="http://schemas.microsoft.com/office/drawing/2014/main" id="{0E5A6AF5-8FD9-FFB0-2D54-5BC4421B184F}"/>
              </a:ext>
            </a:extLst>
          </p:cNvPr>
          <p:cNvGrpSpPr/>
          <p:nvPr/>
        </p:nvGrpSpPr>
        <p:grpSpPr>
          <a:xfrm>
            <a:off x="6345853" y="1162554"/>
            <a:ext cx="4177265" cy="2290766"/>
            <a:chOff x="6936163" y="1767465"/>
            <a:chExt cx="4177265" cy="2290766"/>
          </a:xfrm>
        </p:grpSpPr>
        <p:grpSp>
          <p:nvGrpSpPr>
            <p:cNvPr id="55" name="Gruppo 54">
              <a:extLst>
                <a:ext uri="{FF2B5EF4-FFF2-40B4-BE49-F238E27FC236}">
                  <a16:creationId xmlns:a16="http://schemas.microsoft.com/office/drawing/2014/main" id="{261AE45E-6D05-B546-BDD6-F0065F485436}"/>
                </a:ext>
              </a:extLst>
            </p:cNvPr>
            <p:cNvGrpSpPr/>
            <p:nvPr/>
          </p:nvGrpSpPr>
          <p:grpSpPr>
            <a:xfrm>
              <a:off x="6950049" y="2075242"/>
              <a:ext cx="4163379" cy="1982989"/>
              <a:chOff x="205687" y="4287770"/>
              <a:chExt cx="4163379" cy="1982989"/>
            </a:xfrm>
          </p:grpSpPr>
          <p:cxnSp>
            <p:nvCxnSpPr>
              <p:cNvPr id="28" name="Connettore 1 27">
                <a:extLst>
                  <a:ext uri="{FF2B5EF4-FFF2-40B4-BE49-F238E27FC236}">
                    <a16:creationId xmlns:a16="http://schemas.microsoft.com/office/drawing/2014/main" id="{9330F664-10CA-8A4B-A738-9F02CAB5B34E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812747" y="5177487"/>
                <a:ext cx="1054860" cy="16524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  <a:effectLst>
                <a:glow rad="139700">
                  <a:srgbClr val="7030A0">
                    <a:alpha val="39000"/>
                  </a:srgbClr>
                </a:glo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7" name="Gruppo 16">
                <a:extLst>
                  <a:ext uri="{FF2B5EF4-FFF2-40B4-BE49-F238E27FC236}">
                    <a16:creationId xmlns:a16="http://schemas.microsoft.com/office/drawing/2014/main" id="{9EF14F02-F385-374B-BEDA-9840733AAB83}"/>
                  </a:ext>
                </a:extLst>
              </p:cNvPr>
              <p:cNvGrpSpPr/>
              <p:nvPr/>
            </p:nvGrpSpPr>
            <p:grpSpPr>
              <a:xfrm rot="5400000">
                <a:off x="212436" y="5152134"/>
                <a:ext cx="1243397" cy="993853"/>
                <a:chOff x="8973226" y="6167933"/>
                <a:chExt cx="854813" cy="612929"/>
              </a:xfrm>
            </p:grpSpPr>
            <p:grpSp>
              <p:nvGrpSpPr>
                <p:cNvPr id="18" name="Gruppo 17">
                  <a:extLst>
                    <a:ext uri="{FF2B5EF4-FFF2-40B4-BE49-F238E27FC236}">
                      <a16:creationId xmlns:a16="http://schemas.microsoft.com/office/drawing/2014/main" id="{BAD5FD8E-4906-C145-976D-24217D1E7585}"/>
                    </a:ext>
                  </a:extLst>
                </p:cNvPr>
                <p:cNvGrpSpPr/>
                <p:nvPr/>
              </p:nvGrpSpPr>
              <p:grpSpPr>
                <a:xfrm rot="5400000">
                  <a:off x="9600049" y="6552872"/>
                  <a:ext cx="162899" cy="293081"/>
                  <a:chOff x="8385940" y="3411234"/>
                  <a:chExt cx="241167" cy="282615"/>
                </a:xfrm>
              </p:grpSpPr>
              <p:sp>
                <p:nvSpPr>
                  <p:cNvPr id="25" name="Rettangolo 24">
                    <a:extLst>
                      <a:ext uri="{FF2B5EF4-FFF2-40B4-BE49-F238E27FC236}">
                        <a16:creationId xmlns:a16="http://schemas.microsoft.com/office/drawing/2014/main" id="{26CC4E68-EA60-A140-A449-1C78C807708A}"/>
                      </a:ext>
                    </a:extLst>
                  </p:cNvPr>
                  <p:cNvSpPr/>
                  <p:nvPr/>
                </p:nvSpPr>
                <p:spPr>
                  <a:xfrm>
                    <a:off x="8444691" y="3411234"/>
                    <a:ext cx="182416" cy="282615"/>
                  </a:xfrm>
                  <a:prstGeom prst="rect">
                    <a:avLst/>
                  </a:prstGeom>
                  <a:gradFill flip="none" rotWithShape="1">
                    <a:gsLst>
                      <a:gs pos="0">
                        <a:schemeClr val="tx1">
                          <a:lumMod val="65000"/>
                          <a:lumOff val="35000"/>
                        </a:schemeClr>
                      </a:gs>
                      <a:gs pos="100000">
                        <a:schemeClr val="tx1"/>
                      </a:gs>
                    </a:gsLst>
                    <a:path path="circle">
                      <a:fillToRect l="100000" t="100000"/>
                    </a:path>
                    <a:tileRect r="-100000" b="-100000"/>
                  </a:gradFill>
                  <a:ln>
                    <a:solidFill>
                      <a:schemeClr val="tx1"/>
                    </a:solidFill>
                  </a:ln>
                  <a:effectLst/>
                  <a:scene3d>
                    <a:camera prst="orthographicFront">
                      <a:rot lat="0" lon="0" rev="0"/>
                    </a:camera>
                    <a:lightRig rig="threePt" dir="t"/>
                  </a:scene3d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it-IT"/>
                  </a:p>
                </p:txBody>
              </p:sp>
              <p:sp>
                <p:nvSpPr>
                  <p:cNvPr id="26" name="Rettangolo 25">
                    <a:extLst>
                      <a:ext uri="{FF2B5EF4-FFF2-40B4-BE49-F238E27FC236}">
                        <a16:creationId xmlns:a16="http://schemas.microsoft.com/office/drawing/2014/main" id="{A50860B4-E395-1849-B388-72A7B53EF498}"/>
                      </a:ext>
                    </a:extLst>
                  </p:cNvPr>
                  <p:cNvSpPr/>
                  <p:nvPr/>
                </p:nvSpPr>
                <p:spPr>
                  <a:xfrm>
                    <a:off x="8385940" y="3513641"/>
                    <a:ext cx="58758" cy="136909"/>
                  </a:xfrm>
                  <a:prstGeom prst="rect">
                    <a:avLst/>
                  </a:prstGeom>
                  <a:gradFill flip="none" rotWithShape="1">
                    <a:gsLst>
                      <a:gs pos="0">
                        <a:schemeClr val="tx1">
                          <a:lumMod val="65000"/>
                          <a:lumOff val="35000"/>
                        </a:schemeClr>
                      </a:gs>
                      <a:gs pos="100000">
                        <a:srgbClr val="FFFFFF"/>
                      </a:gs>
                    </a:gsLst>
                    <a:path path="circle">
                      <a:fillToRect l="100000" t="100000"/>
                    </a:path>
                    <a:tileRect r="-100000" b="-100000"/>
                  </a:gradFill>
                  <a:ln>
                    <a:solidFill>
                      <a:schemeClr val="tx1"/>
                    </a:solidFill>
                  </a:ln>
                  <a:effectLst/>
                  <a:scene3d>
                    <a:camera prst="orthographicFront">
                      <a:rot lat="0" lon="0" rev="0"/>
                    </a:camera>
                    <a:lightRig rig="threePt" dir="t"/>
                  </a:scene3d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it-IT"/>
                  </a:p>
                </p:txBody>
              </p:sp>
            </p:grpSp>
            <p:pic>
              <p:nvPicPr>
                <p:cNvPr id="19" name="Immagine 18" descr="b-mir.png">
                  <a:extLst>
                    <a:ext uri="{FF2B5EF4-FFF2-40B4-BE49-F238E27FC236}">
                      <a16:creationId xmlns:a16="http://schemas.microsoft.com/office/drawing/2014/main" id="{5E9A599E-5EB9-4642-BE26-39DE06AD011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 rot="5400000">
                  <a:off x="9656760" y="6195868"/>
                  <a:ext cx="76794" cy="169587"/>
                </a:xfrm>
                <a:prstGeom prst="rect">
                  <a:avLst/>
                </a:prstGeom>
                <a:scene3d>
                  <a:camera prst="orthographicFront">
                    <a:rot lat="0" lon="0" rev="8100000"/>
                  </a:camera>
                  <a:lightRig rig="threePt" dir="t"/>
                </a:scene3d>
              </p:spPr>
            </p:pic>
            <p:pic>
              <p:nvPicPr>
                <p:cNvPr id="20" name="Immagine 19" descr="c-laser1.png">
                  <a:extLst>
                    <a:ext uri="{FF2B5EF4-FFF2-40B4-BE49-F238E27FC236}">
                      <a16:creationId xmlns:a16="http://schemas.microsoft.com/office/drawing/2014/main" id="{92C5655A-C760-874C-AAB1-8BBBE221220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 rot="5400000">
                  <a:off x="8944925" y="6586019"/>
                  <a:ext cx="244274" cy="143238"/>
                </a:xfrm>
                <a:prstGeom prst="rect">
                  <a:avLst/>
                </a:prstGeom>
              </p:spPr>
            </p:pic>
            <p:pic>
              <p:nvPicPr>
                <p:cNvPr id="21" name="Immagine 20" descr="b-wpred.png">
                  <a:extLst>
                    <a:ext uri="{FF2B5EF4-FFF2-40B4-BE49-F238E27FC236}">
                      <a16:creationId xmlns:a16="http://schemas.microsoft.com/office/drawing/2014/main" id="{8FF8ACD9-5A42-8847-8B87-5D18130D55F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 rot="5400000">
                  <a:off x="9045921" y="6389646"/>
                  <a:ext cx="53455" cy="198185"/>
                </a:xfrm>
                <a:prstGeom prst="rect">
                  <a:avLst/>
                </a:prstGeom>
              </p:spPr>
            </p:pic>
            <p:pic>
              <p:nvPicPr>
                <p:cNvPr id="22" name="Immagine 21">
                  <a:extLst>
                    <a:ext uri="{FF2B5EF4-FFF2-40B4-BE49-F238E27FC236}">
                      <a16:creationId xmlns:a16="http://schemas.microsoft.com/office/drawing/2014/main" id="{69BDBFC2-6614-0844-A0A6-B216AD816D9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 rot="5400000">
                  <a:off x="9013885" y="6237545"/>
                  <a:ext cx="140247" cy="149687"/>
                </a:xfrm>
                <a:prstGeom prst="rect">
                  <a:avLst/>
                </a:prstGeom>
                <a:scene3d>
                  <a:camera prst="orthographicFront">
                    <a:rot lat="0" lon="0" rev="5400000"/>
                  </a:camera>
                  <a:lightRig rig="threePt" dir="t"/>
                </a:scene3d>
              </p:spPr>
            </p:pic>
            <p:pic>
              <p:nvPicPr>
                <p:cNvPr id="23" name="Immagine 22">
                  <a:extLst>
                    <a:ext uri="{FF2B5EF4-FFF2-40B4-BE49-F238E27FC236}">
                      <a16:creationId xmlns:a16="http://schemas.microsoft.com/office/drawing/2014/main" id="{7F8A812B-2D91-854D-92CC-2D87C6C0B90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 rot="5400000">
                  <a:off x="9055606" y="6085553"/>
                  <a:ext cx="41654" cy="206413"/>
                </a:xfrm>
                <a:prstGeom prst="rect">
                  <a:avLst/>
                </a:prstGeom>
              </p:spPr>
            </p:pic>
          </p:grpSp>
          <p:cxnSp>
            <p:nvCxnSpPr>
              <p:cNvPr id="31" name="Connettore 1 30">
                <a:extLst>
                  <a:ext uri="{FF2B5EF4-FFF2-40B4-BE49-F238E27FC236}">
                    <a16:creationId xmlns:a16="http://schemas.microsoft.com/office/drawing/2014/main" id="{079D3714-9788-F447-8191-92E5D753AE94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096826" y="5291855"/>
                <a:ext cx="1" cy="721172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  <a:effectLst>
                <a:glow rad="139700">
                  <a:srgbClr val="7030A0">
                    <a:alpha val="39000"/>
                  </a:srgbClr>
                </a:glo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" name="Cilindro 32">
                <a:extLst>
                  <a:ext uri="{FF2B5EF4-FFF2-40B4-BE49-F238E27FC236}">
                    <a16:creationId xmlns:a16="http://schemas.microsoft.com/office/drawing/2014/main" id="{EC3CFCFF-144C-3D40-8E98-28C6DC7F4D72}"/>
                  </a:ext>
                </a:extLst>
              </p:cNvPr>
              <p:cNvSpPr/>
              <p:nvPr/>
            </p:nvSpPr>
            <p:spPr>
              <a:xfrm rot="5400000">
                <a:off x="1716885" y="5123902"/>
                <a:ext cx="300246" cy="107172"/>
              </a:xfrm>
              <a:prstGeom prst="can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34" name="Cilindro 33">
                <a:extLst>
                  <a:ext uri="{FF2B5EF4-FFF2-40B4-BE49-F238E27FC236}">
                    <a16:creationId xmlns:a16="http://schemas.microsoft.com/office/drawing/2014/main" id="{24A3DF72-1D58-E348-8272-4D0A7F7D2FB9}"/>
                  </a:ext>
                </a:extLst>
              </p:cNvPr>
              <p:cNvSpPr/>
              <p:nvPr/>
            </p:nvSpPr>
            <p:spPr>
              <a:xfrm rot="5400000">
                <a:off x="2672829" y="5147922"/>
                <a:ext cx="1182246" cy="189433"/>
              </a:xfrm>
              <a:prstGeom prst="can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45" name="Triangolo 44">
                <a:extLst>
                  <a:ext uri="{FF2B5EF4-FFF2-40B4-BE49-F238E27FC236}">
                    <a16:creationId xmlns:a16="http://schemas.microsoft.com/office/drawing/2014/main" id="{4C7898E3-D201-434D-A46F-17D65A63C02E}"/>
                  </a:ext>
                </a:extLst>
              </p:cNvPr>
              <p:cNvSpPr/>
              <p:nvPr/>
            </p:nvSpPr>
            <p:spPr>
              <a:xfrm rot="5400000">
                <a:off x="2021861" y="4956438"/>
                <a:ext cx="249741" cy="477598"/>
              </a:xfrm>
              <a:prstGeom prst="triangle">
                <a:avLst/>
              </a:prstGeom>
              <a:solidFill>
                <a:srgbClr val="7030A0">
                  <a:alpha val="36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46" name="Triangolo 45">
                <a:extLst>
                  <a:ext uri="{FF2B5EF4-FFF2-40B4-BE49-F238E27FC236}">
                    <a16:creationId xmlns:a16="http://schemas.microsoft.com/office/drawing/2014/main" id="{85132FCF-FB0A-1249-A8C6-1FC90408ED78}"/>
                  </a:ext>
                </a:extLst>
              </p:cNvPr>
              <p:cNvSpPr/>
              <p:nvPr/>
            </p:nvSpPr>
            <p:spPr>
              <a:xfrm rot="16200000">
                <a:off x="2498942" y="4792271"/>
                <a:ext cx="623910" cy="822136"/>
              </a:xfrm>
              <a:prstGeom prst="triangle">
                <a:avLst/>
              </a:prstGeom>
              <a:solidFill>
                <a:srgbClr val="7030A0">
                  <a:alpha val="3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 dirty="0"/>
              </a:p>
            </p:txBody>
          </p:sp>
          <p:cxnSp>
            <p:nvCxnSpPr>
              <p:cNvPr id="51" name="Connettore 1 50">
                <a:extLst>
                  <a:ext uri="{FF2B5EF4-FFF2-40B4-BE49-F238E27FC236}">
                    <a16:creationId xmlns:a16="http://schemas.microsoft.com/office/drawing/2014/main" id="{493D3043-D479-844A-B483-8CDFFC7FBDF4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577026" y="6016188"/>
                <a:ext cx="481684" cy="0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  <a:effectLst>
                <a:glow rad="139700">
                  <a:srgbClr val="7030A0">
                    <a:alpha val="39000"/>
                  </a:srgbClr>
                </a:glo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3" name="CasellaDiTesto 52">
                <a:extLst>
                  <a:ext uri="{FF2B5EF4-FFF2-40B4-BE49-F238E27FC236}">
                    <a16:creationId xmlns:a16="http://schemas.microsoft.com/office/drawing/2014/main" id="{F127FD95-DF55-3D45-A009-75C524D06910}"/>
                  </a:ext>
                </a:extLst>
              </p:cNvPr>
              <p:cNvSpPr txBox="1"/>
              <p:nvPr/>
            </p:nvSpPr>
            <p:spPr>
              <a:xfrm>
                <a:off x="3722144" y="4287770"/>
                <a:ext cx="646922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sz="1400" dirty="0">
                    <a:latin typeface="Courier New" panose="02070309020205020404" pitchFamily="49" charset="0"/>
                    <a:cs typeface="Courier New" panose="02070309020205020404" pitchFamily="49" charset="0"/>
                  </a:rPr>
                  <a:t>ITM</a:t>
                </a:r>
              </a:p>
            </p:txBody>
          </p:sp>
          <p:sp>
            <p:nvSpPr>
              <p:cNvPr id="54" name="CasellaDiTesto 53">
                <a:extLst>
                  <a:ext uri="{FF2B5EF4-FFF2-40B4-BE49-F238E27FC236}">
                    <a16:creationId xmlns:a16="http://schemas.microsoft.com/office/drawing/2014/main" id="{9B995EE1-AB2E-EE45-B78A-E805A281071B}"/>
                  </a:ext>
                </a:extLst>
              </p:cNvPr>
              <p:cNvSpPr txBox="1"/>
              <p:nvPr/>
            </p:nvSpPr>
            <p:spPr>
              <a:xfrm>
                <a:off x="205687" y="4612620"/>
                <a:ext cx="79131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dirty="0">
                    <a:latin typeface="Courier New" panose="02070309020205020404" pitchFamily="49" charset="0"/>
                    <a:cs typeface="Courier New" panose="02070309020205020404" pitchFamily="49" charset="0"/>
                  </a:rPr>
                  <a:t>SLED</a:t>
                </a:r>
              </a:p>
            </p:txBody>
          </p:sp>
        </p:grpSp>
        <p:sp>
          <p:nvSpPr>
            <p:cNvPr id="56" name="CasellaDiTesto 55">
              <a:extLst>
                <a:ext uri="{FF2B5EF4-FFF2-40B4-BE49-F238E27FC236}">
                  <a16:creationId xmlns:a16="http://schemas.microsoft.com/office/drawing/2014/main" id="{2409AEC4-1B38-F14E-B084-55BEF0D59D76}"/>
                </a:ext>
              </a:extLst>
            </p:cNvPr>
            <p:cNvSpPr txBox="1"/>
            <p:nvPr/>
          </p:nvSpPr>
          <p:spPr>
            <a:xfrm>
              <a:off x="7014004" y="1767465"/>
              <a:ext cx="199949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sz="1400" b="1" dirty="0">
                  <a:solidFill>
                    <a:srgbClr val="0432FF"/>
                  </a:solidFill>
                  <a:latin typeface="Cambria" panose="02040503050406030204" pitchFamily="18" charset="0"/>
                  <a:cs typeface="Courier New" panose="02070309020205020404" pitchFamily="49" charset="0"/>
                </a:rPr>
                <a:t>ON-AXIS SET UP</a:t>
              </a:r>
            </a:p>
          </p:txBody>
        </p:sp>
        <p:sp>
          <p:nvSpPr>
            <p:cNvPr id="61" name="CasellaDiTesto 60">
              <a:extLst>
                <a:ext uri="{FF2B5EF4-FFF2-40B4-BE49-F238E27FC236}">
                  <a16:creationId xmlns:a16="http://schemas.microsoft.com/office/drawing/2014/main" id="{399E5FF9-F73F-3248-8217-64E0958C86EB}"/>
                </a:ext>
              </a:extLst>
            </p:cNvPr>
            <p:cNvSpPr txBox="1"/>
            <p:nvPr/>
          </p:nvSpPr>
          <p:spPr>
            <a:xfrm>
              <a:off x="6936163" y="3253883"/>
              <a:ext cx="7913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>
                  <a:latin typeface="Courier New" panose="02070309020205020404" pitchFamily="49" charset="0"/>
                  <a:cs typeface="Courier New" panose="02070309020205020404" pitchFamily="49" charset="0"/>
                </a:rPr>
                <a:t>HWS</a:t>
              </a:r>
            </a:p>
          </p:txBody>
        </p:sp>
        <p:sp>
          <p:nvSpPr>
            <p:cNvPr id="62" name="TextBox 15">
              <a:extLst>
                <a:ext uri="{FF2B5EF4-FFF2-40B4-BE49-F238E27FC236}">
                  <a16:creationId xmlns:a16="http://schemas.microsoft.com/office/drawing/2014/main" id="{3B9738C5-C35F-E94B-A6CA-53659B3C2A61}"/>
                </a:ext>
              </a:extLst>
            </p:cNvPr>
            <p:cNvSpPr txBox="1"/>
            <p:nvPr/>
          </p:nvSpPr>
          <p:spPr>
            <a:xfrm>
              <a:off x="8321867" y="2280336"/>
              <a:ext cx="166033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it-IT" sz="1200" err="1">
                  <a:latin typeface="Courier New" panose="02070309020205020404" pitchFamily="49" charset="0"/>
                  <a:cs typeface="Courier New" panose="02070309020205020404" pitchFamily="49" charset="0"/>
                </a:rPr>
                <a:t>Telescope</a:t>
              </a:r>
              <a:r>
                <a:rPr lang="it-IT" sz="1200">
                  <a:latin typeface="Courier New" panose="02070309020205020404" pitchFamily="49" charset="0"/>
                  <a:cs typeface="Courier New" panose="02070309020205020404" pitchFamily="49" charset="0"/>
                </a:rPr>
                <a:t> of </a:t>
              </a:r>
              <a:r>
                <a:rPr lang="it-IT" sz="1200" err="1">
                  <a:latin typeface="Courier New" panose="02070309020205020404" pitchFamily="49" charset="0"/>
                  <a:cs typeface="Courier New" panose="02070309020205020404" pitchFamily="49" charset="0"/>
                </a:rPr>
                <a:t>magnification</a:t>
              </a:r>
              <a:endParaRPr lang="it-IT" sz="1200">
                <a:latin typeface="Courier New" panose="02070309020205020404" pitchFamily="49" charset="0"/>
                <a:cs typeface="Courier New" panose="02070309020205020404" pitchFamily="49" charset="0"/>
              </a:endParaRPr>
            </a:p>
            <a:p>
              <a:pPr algn="ctr"/>
              <a:r>
                <a:rPr lang="it-IT" sz="1200">
                  <a:latin typeface="Courier New" panose="02070309020205020404" pitchFamily="49" charset="0"/>
                  <a:cs typeface="Courier New" panose="02070309020205020404" pitchFamily="49" charset="0"/>
                </a:rPr>
                <a:t> M</a:t>
              </a:r>
            </a:p>
          </p:txBody>
        </p:sp>
      </p:grpSp>
      <p:sp>
        <p:nvSpPr>
          <p:cNvPr id="130" name="Arco 129">
            <a:extLst>
              <a:ext uri="{FF2B5EF4-FFF2-40B4-BE49-F238E27FC236}">
                <a16:creationId xmlns:a16="http://schemas.microsoft.com/office/drawing/2014/main" id="{95381247-84E8-474D-862D-F0BFD67395CB}"/>
              </a:ext>
            </a:extLst>
          </p:cNvPr>
          <p:cNvSpPr/>
          <p:nvPr/>
        </p:nvSpPr>
        <p:spPr>
          <a:xfrm rot="16200000">
            <a:off x="1258561" y="5590214"/>
            <a:ext cx="2575259" cy="947982"/>
          </a:xfrm>
          <a:prstGeom prst="arc">
            <a:avLst>
              <a:gd name="adj1" fmla="val 16200000"/>
              <a:gd name="adj2" fmla="val 20792931"/>
            </a:avLst>
          </a:prstGeom>
          <a:ln w="25400">
            <a:solidFill>
              <a:srgbClr val="0070C0"/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grpSp>
        <p:nvGrpSpPr>
          <p:cNvPr id="4" name="Gruppo 3">
            <a:extLst>
              <a:ext uri="{FF2B5EF4-FFF2-40B4-BE49-F238E27FC236}">
                <a16:creationId xmlns:a16="http://schemas.microsoft.com/office/drawing/2014/main" id="{A2133EB9-4379-19E8-E9BD-531F2AC170E0}"/>
              </a:ext>
            </a:extLst>
          </p:cNvPr>
          <p:cNvGrpSpPr/>
          <p:nvPr/>
        </p:nvGrpSpPr>
        <p:grpSpPr>
          <a:xfrm>
            <a:off x="787777" y="4011521"/>
            <a:ext cx="3041725" cy="2082050"/>
            <a:chOff x="631732" y="3339105"/>
            <a:chExt cx="3815180" cy="2676331"/>
          </a:xfrm>
        </p:grpSpPr>
        <p:sp>
          <p:nvSpPr>
            <p:cNvPr id="63" name="Rettangolo 62">
              <a:extLst>
                <a:ext uri="{FF2B5EF4-FFF2-40B4-BE49-F238E27FC236}">
                  <a16:creationId xmlns:a16="http://schemas.microsoft.com/office/drawing/2014/main" id="{E3D76486-AC44-FC4B-998A-D962536844EB}"/>
                </a:ext>
              </a:extLst>
            </p:cNvPr>
            <p:cNvSpPr/>
            <p:nvPr/>
          </p:nvSpPr>
          <p:spPr>
            <a:xfrm>
              <a:off x="3621662" y="3770450"/>
              <a:ext cx="561066" cy="205203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sp>
          <p:nvSpPr>
            <p:cNvPr id="64" name="Rettangolo 63">
              <a:extLst>
                <a:ext uri="{FF2B5EF4-FFF2-40B4-BE49-F238E27FC236}">
                  <a16:creationId xmlns:a16="http://schemas.microsoft.com/office/drawing/2014/main" id="{C7BBA4EB-8667-1041-A687-3BB16F764F98}"/>
                </a:ext>
              </a:extLst>
            </p:cNvPr>
            <p:cNvSpPr/>
            <p:nvPr/>
          </p:nvSpPr>
          <p:spPr>
            <a:xfrm>
              <a:off x="2852778" y="3719970"/>
              <a:ext cx="45719" cy="184666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pic>
          <p:nvPicPr>
            <p:cNvPr id="68" name="Immagine 67">
              <a:extLst>
                <a:ext uri="{FF2B5EF4-FFF2-40B4-BE49-F238E27FC236}">
                  <a16:creationId xmlns:a16="http://schemas.microsoft.com/office/drawing/2014/main" id="{BF9F94D0-4E8A-5E4D-BEAE-C544010DF447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2850237" y="3983108"/>
              <a:ext cx="50800" cy="190500"/>
            </a:xfrm>
            <a:prstGeom prst="rect">
              <a:avLst/>
            </a:prstGeom>
          </p:spPr>
        </p:pic>
        <p:pic>
          <p:nvPicPr>
            <p:cNvPr id="70" name="Immagine 69">
              <a:extLst>
                <a:ext uri="{FF2B5EF4-FFF2-40B4-BE49-F238E27FC236}">
                  <a16:creationId xmlns:a16="http://schemas.microsoft.com/office/drawing/2014/main" id="{9B5C4B7E-26F0-CF49-94DE-9B0DBAD9E298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2850237" y="4221646"/>
              <a:ext cx="50800" cy="190500"/>
            </a:xfrm>
            <a:prstGeom prst="rect">
              <a:avLst/>
            </a:prstGeom>
          </p:spPr>
        </p:pic>
        <p:sp>
          <p:nvSpPr>
            <p:cNvPr id="71" name="Rettangolo 70">
              <a:extLst>
                <a:ext uri="{FF2B5EF4-FFF2-40B4-BE49-F238E27FC236}">
                  <a16:creationId xmlns:a16="http://schemas.microsoft.com/office/drawing/2014/main" id="{80E74AB0-E526-9A4A-9D5C-15202F1BCFC7}"/>
                </a:ext>
              </a:extLst>
            </p:cNvPr>
            <p:cNvSpPr/>
            <p:nvPr/>
          </p:nvSpPr>
          <p:spPr>
            <a:xfrm>
              <a:off x="2852778" y="5671289"/>
              <a:ext cx="45719" cy="184666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72" name="Rettangolo 71">
              <a:extLst>
                <a:ext uri="{FF2B5EF4-FFF2-40B4-BE49-F238E27FC236}">
                  <a16:creationId xmlns:a16="http://schemas.microsoft.com/office/drawing/2014/main" id="{A82CB2AF-5591-8541-BA43-955F873B2E74}"/>
                </a:ext>
              </a:extLst>
            </p:cNvPr>
            <p:cNvSpPr/>
            <p:nvPr/>
          </p:nvSpPr>
          <p:spPr>
            <a:xfrm>
              <a:off x="2852778" y="4779786"/>
              <a:ext cx="45719" cy="184666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73" name="Rettangolo 72">
              <a:extLst>
                <a:ext uri="{FF2B5EF4-FFF2-40B4-BE49-F238E27FC236}">
                  <a16:creationId xmlns:a16="http://schemas.microsoft.com/office/drawing/2014/main" id="{5640D57B-6F7B-1343-AB36-3E79C4DBAC24}"/>
                </a:ext>
              </a:extLst>
            </p:cNvPr>
            <p:cNvSpPr/>
            <p:nvPr/>
          </p:nvSpPr>
          <p:spPr>
            <a:xfrm>
              <a:off x="2852778" y="5376615"/>
              <a:ext cx="45719" cy="184666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74" name="Rettangolo 73">
              <a:extLst>
                <a:ext uri="{FF2B5EF4-FFF2-40B4-BE49-F238E27FC236}">
                  <a16:creationId xmlns:a16="http://schemas.microsoft.com/office/drawing/2014/main" id="{668AE059-DE1D-A84E-AC74-3897322D7F49}"/>
                </a:ext>
              </a:extLst>
            </p:cNvPr>
            <p:cNvSpPr/>
            <p:nvPr/>
          </p:nvSpPr>
          <p:spPr>
            <a:xfrm>
              <a:off x="2852778" y="5094468"/>
              <a:ext cx="45719" cy="184666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75" name="Rettangolo 74">
              <a:extLst>
                <a:ext uri="{FF2B5EF4-FFF2-40B4-BE49-F238E27FC236}">
                  <a16:creationId xmlns:a16="http://schemas.microsoft.com/office/drawing/2014/main" id="{735DD772-7684-BB4A-8B89-BA4E93AEC783}"/>
                </a:ext>
              </a:extLst>
            </p:cNvPr>
            <p:cNvSpPr/>
            <p:nvPr/>
          </p:nvSpPr>
          <p:spPr>
            <a:xfrm>
              <a:off x="2852778" y="4487015"/>
              <a:ext cx="45719" cy="184666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78" name="Rettangolo 77">
              <a:extLst>
                <a:ext uri="{FF2B5EF4-FFF2-40B4-BE49-F238E27FC236}">
                  <a16:creationId xmlns:a16="http://schemas.microsoft.com/office/drawing/2014/main" id="{710301D7-D42D-A049-9DE3-908E18A47CF3}"/>
                </a:ext>
              </a:extLst>
            </p:cNvPr>
            <p:cNvSpPr/>
            <p:nvPr/>
          </p:nvSpPr>
          <p:spPr>
            <a:xfrm>
              <a:off x="631732" y="3846455"/>
              <a:ext cx="2221370" cy="1936633"/>
            </a:xfrm>
            <a:prstGeom prst="rect">
              <a:avLst/>
            </a:prstGeom>
            <a:solidFill>
              <a:srgbClr val="7030A0">
                <a:alpha val="3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cxnSp>
          <p:nvCxnSpPr>
            <p:cNvPr id="80" name="Connettore 1 79">
              <a:extLst>
                <a:ext uri="{FF2B5EF4-FFF2-40B4-BE49-F238E27FC236}">
                  <a16:creationId xmlns:a16="http://schemas.microsoft.com/office/drawing/2014/main" id="{C5DE39B7-651A-1B45-8581-DBDA198BEF73}"/>
                </a:ext>
              </a:extLst>
            </p:cNvPr>
            <p:cNvCxnSpPr>
              <a:cxnSpLocks/>
            </p:cNvCxnSpPr>
            <p:nvPr/>
          </p:nvCxnSpPr>
          <p:spPr>
            <a:xfrm>
              <a:off x="2850237" y="3957644"/>
              <a:ext cx="757750" cy="0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Connettore 1 81">
              <a:extLst>
                <a:ext uri="{FF2B5EF4-FFF2-40B4-BE49-F238E27FC236}">
                  <a16:creationId xmlns:a16="http://schemas.microsoft.com/office/drawing/2014/main" id="{C8423813-6D67-B24B-BAD0-F4650575AD60}"/>
                </a:ext>
              </a:extLst>
            </p:cNvPr>
            <p:cNvCxnSpPr>
              <a:cxnSpLocks/>
            </p:cNvCxnSpPr>
            <p:nvPr/>
          </p:nvCxnSpPr>
          <p:spPr>
            <a:xfrm>
              <a:off x="2850237" y="4197011"/>
              <a:ext cx="757750" cy="0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Connettore 1 82">
              <a:extLst>
                <a:ext uri="{FF2B5EF4-FFF2-40B4-BE49-F238E27FC236}">
                  <a16:creationId xmlns:a16="http://schemas.microsoft.com/office/drawing/2014/main" id="{BEE19937-9F95-3648-9663-15F314078718}"/>
                </a:ext>
              </a:extLst>
            </p:cNvPr>
            <p:cNvCxnSpPr>
              <a:cxnSpLocks/>
            </p:cNvCxnSpPr>
            <p:nvPr/>
          </p:nvCxnSpPr>
          <p:spPr>
            <a:xfrm>
              <a:off x="2850237" y="4440520"/>
              <a:ext cx="757750" cy="0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Connettore 1 83">
              <a:extLst>
                <a:ext uri="{FF2B5EF4-FFF2-40B4-BE49-F238E27FC236}">
                  <a16:creationId xmlns:a16="http://schemas.microsoft.com/office/drawing/2014/main" id="{7F1C48F2-3FD2-9948-AC94-BEE85CD59142}"/>
                </a:ext>
              </a:extLst>
            </p:cNvPr>
            <p:cNvCxnSpPr>
              <a:cxnSpLocks/>
            </p:cNvCxnSpPr>
            <p:nvPr/>
          </p:nvCxnSpPr>
          <p:spPr>
            <a:xfrm>
              <a:off x="2850237" y="4713526"/>
              <a:ext cx="757750" cy="0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Connettore 1 84">
              <a:extLst>
                <a:ext uri="{FF2B5EF4-FFF2-40B4-BE49-F238E27FC236}">
                  <a16:creationId xmlns:a16="http://schemas.microsoft.com/office/drawing/2014/main" id="{10F261D7-F0C9-0946-A0B4-3685186830D9}"/>
                </a:ext>
              </a:extLst>
            </p:cNvPr>
            <p:cNvCxnSpPr>
              <a:cxnSpLocks/>
            </p:cNvCxnSpPr>
            <p:nvPr/>
          </p:nvCxnSpPr>
          <p:spPr>
            <a:xfrm>
              <a:off x="2850237" y="5019330"/>
              <a:ext cx="757750" cy="0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Connettore 1 85">
              <a:extLst>
                <a:ext uri="{FF2B5EF4-FFF2-40B4-BE49-F238E27FC236}">
                  <a16:creationId xmlns:a16="http://schemas.microsoft.com/office/drawing/2014/main" id="{49F2F0A3-3C62-6B4F-B42D-A968769786D6}"/>
                </a:ext>
              </a:extLst>
            </p:cNvPr>
            <p:cNvCxnSpPr>
              <a:cxnSpLocks/>
            </p:cNvCxnSpPr>
            <p:nvPr/>
          </p:nvCxnSpPr>
          <p:spPr>
            <a:xfrm>
              <a:off x="2836985" y="5332142"/>
              <a:ext cx="757750" cy="0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Connettore 1 86">
              <a:extLst>
                <a:ext uri="{FF2B5EF4-FFF2-40B4-BE49-F238E27FC236}">
                  <a16:creationId xmlns:a16="http://schemas.microsoft.com/office/drawing/2014/main" id="{8D831C7C-4C48-9441-8FBD-9F678791A956}"/>
                </a:ext>
              </a:extLst>
            </p:cNvPr>
            <p:cNvCxnSpPr>
              <a:cxnSpLocks/>
            </p:cNvCxnSpPr>
            <p:nvPr/>
          </p:nvCxnSpPr>
          <p:spPr>
            <a:xfrm>
              <a:off x="2836985" y="5602907"/>
              <a:ext cx="757750" cy="0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Connettore 2 90">
              <a:extLst>
                <a:ext uri="{FF2B5EF4-FFF2-40B4-BE49-F238E27FC236}">
                  <a16:creationId xmlns:a16="http://schemas.microsoft.com/office/drawing/2014/main" id="{7304328A-7A8C-A64B-A236-BC80BC16DD48}"/>
                </a:ext>
              </a:extLst>
            </p:cNvPr>
            <p:cNvCxnSpPr>
              <a:cxnSpLocks/>
            </p:cNvCxnSpPr>
            <p:nvPr/>
          </p:nvCxnSpPr>
          <p:spPr>
            <a:xfrm>
              <a:off x="2898497" y="3957644"/>
              <a:ext cx="696238" cy="14737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Connettore 2 93">
              <a:extLst>
                <a:ext uri="{FF2B5EF4-FFF2-40B4-BE49-F238E27FC236}">
                  <a16:creationId xmlns:a16="http://schemas.microsoft.com/office/drawing/2014/main" id="{83F74B88-040A-BE41-AC4C-AE951030F1C6}"/>
                </a:ext>
              </a:extLst>
            </p:cNvPr>
            <p:cNvCxnSpPr>
              <a:cxnSpLocks/>
            </p:cNvCxnSpPr>
            <p:nvPr/>
          </p:nvCxnSpPr>
          <p:spPr>
            <a:xfrm>
              <a:off x="2850237" y="4203024"/>
              <a:ext cx="771002" cy="17972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Connettore 2 94">
              <a:extLst>
                <a:ext uri="{FF2B5EF4-FFF2-40B4-BE49-F238E27FC236}">
                  <a16:creationId xmlns:a16="http://schemas.microsoft.com/office/drawing/2014/main" id="{9699F0F5-6EAE-1541-819D-2028CC4F65B2}"/>
                </a:ext>
              </a:extLst>
            </p:cNvPr>
            <p:cNvCxnSpPr>
              <a:cxnSpLocks/>
            </p:cNvCxnSpPr>
            <p:nvPr/>
          </p:nvCxnSpPr>
          <p:spPr>
            <a:xfrm>
              <a:off x="2850238" y="4425398"/>
              <a:ext cx="756236" cy="19565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Connettore 2 95">
              <a:extLst>
                <a:ext uri="{FF2B5EF4-FFF2-40B4-BE49-F238E27FC236}">
                  <a16:creationId xmlns:a16="http://schemas.microsoft.com/office/drawing/2014/main" id="{3C4E7FAA-BCFD-9748-A630-51C994ECA3C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836985" y="5400414"/>
              <a:ext cx="796446" cy="20665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Connettore 2 97">
              <a:extLst>
                <a:ext uri="{FF2B5EF4-FFF2-40B4-BE49-F238E27FC236}">
                  <a16:creationId xmlns:a16="http://schemas.microsoft.com/office/drawing/2014/main" id="{F9848259-C1A2-CD45-9F51-EA466600119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882210" y="5114290"/>
              <a:ext cx="757750" cy="20668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Connettore 2 98">
              <a:extLst>
                <a:ext uri="{FF2B5EF4-FFF2-40B4-BE49-F238E27FC236}">
                  <a16:creationId xmlns:a16="http://schemas.microsoft.com/office/drawing/2014/main" id="{8140D610-2F5D-F642-82B8-CEDB7FC7BE81}"/>
                </a:ext>
              </a:extLst>
            </p:cNvPr>
            <p:cNvCxnSpPr>
              <a:cxnSpLocks/>
              <a:endCxn id="63" idx="1"/>
            </p:cNvCxnSpPr>
            <p:nvPr/>
          </p:nvCxnSpPr>
          <p:spPr>
            <a:xfrm flipV="1">
              <a:off x="2843611" y="4796466"/>
              <a:ext cx="778051" cy="23303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3" name="CasellaDiTesto 102">
              <a:extLst>
                <a:ext uri="{FF2B5EF4-FFF2-40B4-BE49-F238E27FC236}">
                  <a16:creationId xmlns:a16="http://schemas.microsoft.com/office/drawing/2014/main" id="{1774F33F-8957-3A4B-9751-2C9BE1A4F909}"/>
                </a:ext>
              </a:extLst>
            </p:cNvPr>
            <p:cNvSpPr txBox="1"/>
            <p:nvPr/>
          </p:nvSpPr>
          <p:spPr>
            <a:xfrm>
              <a:off x="915673" y="4390360"/>
              <a:ext cx="122999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dirty="0">
                  <a:latin typeface="Courier New" panose="02070309020205020404" pitchFamily="49" charset="0"/>
                  <a:cs typeface="Courier New" panose="02070309020205020404" pitchFamily="49" charset="0"/>
                </a:rPr>
                <a:t>PROBE BEAM</a:t>
              </a:r>
            </a:p>
          </p:txBody>
        </p:sp>
        <p:cxnSp>
          <p:nvCxnSpPr>
            <p:cNvPr id="105" name="Connettore 1 104">
              <a:extLst>
                <a:ext uri="{FF2B5EF4-FFF2-40B4-BE49-F238E27FC236}">
                  <a16:creationId xmlns:a16="http://schemas.microsoft.com/office/drawing/2014/main" id="{3C3A962F-23A8-204A-98E0-EB61A82B0C58}"/>
                </a:ext>
              </a:extLst>
            </p:cNvPr>
            <p:cNvCxnSpPr>
              <a:cxnSpLocks/>
            </p:cNvCxnSpPr>
            <p:nvPr/>
          </p:nvCxnSpPr>
          <p:spPr>
            <a:xfrm>
              <a:off x="3621419" y="3548119"/>
              <a:ext cx="0" cy="452686"/>
            </a:xfrm>
            <a:prstGeom prst="line">
              <a:avLst/>
            </a:prstGeom>
            <a:ln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Connettore 2 105">
              <a:extLst>
                <a:ext uri="{FF2B5EF4-FFF2-40B4-BE49-F238E27FC236}">
                  <a16:creationId xmlns:a16="http://schemas.microsoft.com/office/drawing/2014/main" id="{6A32E15A-F23D-6243-88D5-205DE5C6F02C}"/>
                </a:ext>
              </a:extLst>
            </p:cNvPr>
            <p:cNvCxnSpPr>
              <a:cxnSpLocks/>
            </p:cNvCxnSpPr>
            <p:nvPr/>
          </p:nvCxnSpPr>
          <p:spPr>
            <a:xfrm>
              <a:off x="2875637" y="3808508"/>
              <a:ext cx="741463" cy="0"/>
            </a:xfrm>
            <a:prstGeom prst="straightConnector1">
              <a:avLst/>
            </a:prstGeom>
            <a:ln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8" name="CasellaDiTesto 107">
              <a:extLst>
                <a:ext uri="{FF2B5EF4-FFF2-40B4-BE49-F238E27FC236}">
                  <a16:creationId xmlns:a16="http://schemas.microsoft.com/office/drawing/2014/main" id="{BE694259-9E20-5444-8986-142C63DEFBEF}"/>
                </a:ext>
              </a:extLst>
            </p:cNvPr>
            <p:cNvSpPr txBox="1"/>
            <p:nvPr/>
          </p:nvSpPr>
          <p:spPr>
            <a:xfrm>
              <a:off x="2856962" y="3339105"/>
              <a:ext cx="7913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it-IT">
                  <a:latin typeface="Courier New" panose="02070309020205020404" pitchFamily="49" charset="0"/>
                  <a:cs typeface="Courier New" panose="02070309020205020404" pitchFamily="49" charset="0"/>
                </a:rPr>
                <a:t>L</a:t>
              </a:r>
            </a:p>
          </p:txBody>
        </p:sp>
        <p:cxnSp>
          <p:nvCxnSpPr>
            <p:cNvPr id="109" name="Connettore 1 108">
              <a:extLst>
                <a:ext uri="{FF2B5EF4-FFF2-40B4-BE49-F238E27FC236}">
                  <a16:creationId xmlns:a16="http://schemas.microsoft.com/office/drawing/2014/main" id="{9E2E0D4A-0977-AE45-AE52-AC2B46EF5690}"/>
                </a:ext>
              </a:extLst>
            </p:cNvPr>
            <p:cNvCxnSpPr>
              <a:cxnSpLocks/>
            </p:cNvCxnSpPr>
            <p:nvPr/>
          </p:nvCxnSpPr>
          <p:spPr>
            <a:xfrm>
              <a:off x="3650799" y="3931676"/>
              <a:ext cx="254771" cy="6013"/>
            </a:xfrm>
            <a:prstGeom prst="line">
              <a:avLst/>
            </a:prstGeom>
            <a:ln w="25400">
              <a:solidFill>
                <a:schemeClr val="bg1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Connettore 1 114">
              <a:extLst>
                <a:ext uri="{FF2B5EF4-FFF2-40B4-BE49-F238E27FC236}">
                  <a16:creationId xmlns:a16="http://schemas.microsoft.com/office/drawing/2014/main" id="{7E3A3866-50BF-0648-8F31-7BAC3800973D}"/>
                </a:ext>
              </a:extLst>
            </p:cNvPr>
            <p:cNvCxnSpPr>
              <a:cxnSpLocks/>
            </p:cNvCxnSpPr>
            <p:nvPr/>
          </p:nvCxnSpPr>
          <p:spPr>
            <a:xfrm>
              <a:off x="3617100" y="4110045"/>
              <a:ext cx="281202" cy="0"/>
            </a:xfrm>
            <a:prstGeom prst="line">
              <a:avLst/>
            </a:prstGeom>
            <a:ln w="25400">
              <a:solidFill>
                <a:schemeClr val="bg1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4" name="CasellaDiTesto 123">
              <a:extLst>
                <a:ext uri="{FF2B5EF4-FFF2-40B4-BE49-F238E27FC236}">
                  <a16:creationId xmlns:a16="http://schemas.microsoft.com/office/drawing/2014/main" id="{6C042B7B-CF59-2548-B7BC-940D0CCD85D7}"/>
                </a:ext>
              </a:extLst>
            </p:cNvPr>
            <p:cNvSpPr txBox="1"/>
            <p:nvPr/>
          </p:nvSpPr>
          <p:spPr>
            <a:xfrm>
              <a:off x="3655594" y="3854194"/>
              <a:ext cx="791318" cy="3362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it-IT" sz="1100" dirty="0" err="1">
                  <a:solidFill>
                    <a:schemeClr val="bg1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Δx</a:t>
              </a:r>
              <a:r>
                <a:rPr lang="it-IT" sz="1100" baseline="-25000" dirty="0" err="1">
                  <a:solidFill>
                    <a:schemeClr val="bg1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i</a:t>
              </a:r>
              <a:endParaRPr lang="it-IT" sz="11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endParaRPr>
            </a:p>
          </p:txBody>
        </p:sp>
        <p:cxnSp>
          <p:nvCxnSpPr>
            <p:cNvPr id="127" name="Connettore 1 126">
              <a:extLst>
                <a:ext uri="{FF2B5EF4-FFF2-40B4-BE49-F238E27FC236}">
                  <a16:creationId xmlns:a16="http://schemas.microsoft.com/office/drawing/2014/main" id="{8FB3C963-D27E-2A42-B8E6-F712E33991B6}"/>
                </a:ext>
              </a:extLst>
            </p:cNvPr>
            <p:cNvCxnSpPr/>
            <p:nvPr/>
          </p:nvCxnSpPr>
          <p:spPr>
            <a:xfrm>
              <a:off x="2097977" y="3709895"/>
              <a:ext cx="0" cy="2305541"/>
            </a:xfrm>
            <a:prstGeom prst="line">
              <a:avLst/>
            </a:prstGeom>
            <a:ln w="25400">
              <a:solidFill>
                <a:srgbClr val="7030A0">
                  <a:alpha val="99000"/>
                </a:srgb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8" name="Arco 127">
              <a:extLst>
                <a:ext uri="{FF2B5EF4-FFF2-40B4-BE49-F238E27FC236}">
                  <a16:creationId xmlns:a16="http://schemas.microsoft.com/office/drawing/2014/main" id="{B934E425-E462-F847-BE2F-2CD67FFC1809}"/>
                </a:ext>
              </a:extLst>
            </p:cNvPr>
            <p:cNvSpPr/>
            <p:nvPr/>
          </p:nvSpPr>
          <p:spPr>
            <a:xfrm rot="16200000">
              <a:off x="1429967" y="4235606"/>
              <a:ext cx="2575258" cy="947982"/>
            </a:xfrm>
            <a:prstGeom prst="arc">
              <a:avLst>
                <a:gd name="adj1" fmla="val 16200000"/>
                <a:gd name="adj2" fmla="val 20792931"/>
              </a:avLst>
            </a:prstGeom>
            <a:ln w="25400">
              <a:solidFill>
                <a:srgbClr val="0070C0"/>
              </a:solidFill>
            </a:ln>
            <a:scene3d>
              <a:camera prst="orthographicFront">
                <a:rot lat="0" lon="0" rev="0"/>
              </a:camera>
              <a:lightRig rig="threePt" dir="t"/>
            </a:scene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131" name="CasellaDiTesto 130">
              <a:extLst>
                <a:ext uri="{FF2B5EF4-FFF2-40B4-BE49-F238E27FC236}">
                  <a16:creationId xmlns:a16="http://schemas.microsoft.com/office/drawing/2014/main" id="{CA943750-591B-E749-B76C-238E998F7494}"/>
                </a:ext>
              </a:extLst>
            </p:cNvPr>
            <p:cNvSpPr txBox="1"/>
            <p:nvPr/>
          </p:nvSpPr>
          <p:spPr>
            <a:xfrm>
              <a:off x="1648101" y="3353697"/>
              <a:ext cx="7913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it-IT" err="1">
                  <a:latin typeface="Courier New" panose="02070309020205020404" pitchFamily="49" charset="0"/>
                  <a:cs typeface="Courier New" panose="02070309020205020404" pitchFamily="49" charset="0"/>
                </a:rPr>
                <a:t>W</a:t>
              </a:r>
              <a:endParaRPr lang="it-IT">
                <a:latin typeface="Courier New" panose="02070309020205020404" pitchFamily="49" charset="0"/>
                <a:cs typeface="Courier New" panose="02070309020205020404" pitchFamily="49" charset="0"/>
              </a:endParaRPr>
            </a:p>
          </p:txBody>
        </p:sp>
        <p:sp>
          <p:nvSpPr>
            <p:cNvPr id="132" name="CasellaDiTesto 131">
              <a:extLst>
                <a:ext uri="{FF2B5EF4-FFF2-40B4-BE49-F238E27FC236}">
                  <a16:creationId xmlns:a16="http://schemas.microsoft.com/office/drawing/2014/main" id="{57C872FF-3BE7-7A44-A7C7-5A0497474222}"/>
                </a:ext>
              </a:extLst>
            </p:cNvPr>
            <p:cNvSpPr txBox="1"/>
            <p:nvPr/>
          </p:nvSpPr>
          <p:spPr>
            <a:xfrm>
              <a:off x="2314062" y="3361986"/>
              <a:ext cx="791317" cy="3693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it-IT" dirty="0" err="1">
                  <a:latin typeface="Courier New" panose="02070309020205020404" pitchFamily="49" charset="0"/>
                  <a:cs typeface="Courier New" panose="02070309020205020404" pitchFamily="49" charset="0"/>
                </a:rPr>
                <a:t>W</a:t>
              </a:r>
              <a:r>
                <a:rPr lang="it-IT" dirty="0">
                  <a:latin typeface="Courier New" panose="02070309020205020404" pitchFamily="49" charset="0"/>
                  <a:cs typeface="Courier New" panose="02070309020205020404" pitchFamily="49" charset="0"/>
                </a:rPr>
                <a:t>’</a:t>
              </a:r>
            </a:p>
          </p:txBody>
        </p:sp>
        <p:cxnSp>
          <p:nvCxnSpPr>
            <p:cNvPr id="136" name="Connettore 2 135">
              <a:extLst>
                <a:ext uri="{FF2B5EF4-FFF2-40B4-BE49-F238E27FC236}">
                  <a16:creationId xmlns:a16="http://schemas.microsoft.com/office/drawing/2014/main" id="{29F39983-6385-1746-B1DB-56FB09B660D5}"/>
                </a:ext>
              </a:extLst>
            </p:cNvPr>
            <p:cNvCxnSpPr>
              <a:cxnSpLocks/>
            </p:cNvCxnSpPr>
            <p:nvPr/>
          </p:nvCxnSpPr>
          <p:spPr>
            <a:xfrm>
              <a:off x="3797269" y="3910015"/>
              <a:ext cx="0" cy="236505"/>
            </a:xfrm>
            <a:prstGeom prst="straightConnector1">
              <a:avLst/>
            </a:prstGeom>
            <a:ln w="3175">
              <a:solidFill>
                <a:schemeClr val="bg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" name="Rettangolo 2">
              <a:extLst>
                <a:ext uri="{FF2B5EF4-FFF2-40B4-BE49-F238E27FC236}">
                  <a16:creationId xmlns:a16="http://schemas.microsoft.com/office/drawing/2014/main" id="{5BD90456-2D13-9846-99FB-14ABC345264C}"/>
                </a:ext>
              </a:extLst>
            </p:cNvPr>
            <p:cNvSpPr/>
            <p:nvPr/>
          </p:nvSpPr>
          <p:spPr>
            <a:xfrm>
              <a:off x="3555340" y="3382276"/>
              <a:ext cx="736099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it-IT" dirty="0">
                  <a:latin typeface="Courier New" panose="02070309020205020404" pitchFamily="49" charset="0"/>
                  <a:cs typeface="Courier New" panose="02070309020205020404" pitchFamily="49" charset="0"/>
                </a:rPr>
                <a:t>CCD </a:t>
              </a:r>
              <a:endParaRPr lang="it-IT" dirty="0"/>
            </a:p>
          </p:txBody>
        </p:sp>
        <p:sp>
          <p:nvSpPr>
            <p:cNvPr id="81" name="Rettangolo 80">
              <a:extLst>
                <a:ext uri="{FF2B5EF4-FFF2-40B4-BE49-F238E27FC236}">
                  <a16:creationId xmlns:a16="http://schemas.microsoft.com/office/drawing/2014/main" id="{671CA61F-329C-3E4A-BFB1-800CD97FA746}"/>
                </a:ext>
              </a:extLst>
            </p:cNvPr>
            <p:cNvSpPr/>
            <p:nvPr/>
          </p:nvSpPr>
          <p:spPr>
            <a:xfrm rot="16200000">
              <a:off x="1940305" y="4548838"/>
              <a:ext cx="1450827" cy="35476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it-IT" sz="1400" dirty="0">
                  <a:latin typeface="Courier New" panose="02070309020205020404" pitchFamily="49" charset="0"/>
                  <a:cs typeface="Courier New" panose="02070309020205020404" pitchFamily="49" charset="0"/>
                </a:rPr>
                <a:t>HWS </a:t>
              </a:r>
              <a:r>
                <a:rPr lang="it-IT" sz="1400" dirty="0" err="1">
                  <a:latin typeface="Courier New" panose="02070309020205020404" pitchFamily="49" charset="0"/>
                  <a:cs typeface="Courier New" panose="02070309020205020404" pitchFamily="49" charset="0"/>
                </a:rPr>
                <a:t>plate</a:t>
              </a:r>
              <a:r>
                <a:rPr lang="it-IT" sz="1400" dirty="0">
                  <a:latin typeface="Courier New" panose="02070309020205020404" pitchFamily="49" charset="0"/>
                  <a:cs typeface="Courier New" panose="02070309020205020404" pitchFamily="49" charset="0"/>
                </a:rPr>
                <a:t> </a:t>
              </a:r>
              <a:endParaRPr lang="it-IT" sz="1400" dirty="0"/>
            </a:p>
          </p:txBody>
        </p:sp>
      </p:grpSp>
      <p:pic>
        <p:nvPicPr>
          <p:cNvPr id="154" name="Immagine 153" descr="b-wpred.png">
            <a:extLst>
              <a:ext uri="{FF2B5EF4-FFF2-40B4-BE49-F238E27FC236}">
                <a16:creationId xmlns:a16="http://schemas.microsoft.com/office/drawing/2014/main" id="{999B02A5-4891-D375-0BE9-A91A9058C74B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7425187" y="2220303"/>
            <a:ext cx="86676" cy="288277"/>
          </a:xfrm>
          <a:prstGeom prst="rect">
            <a:avLst/>
          </a:prstGeom>
        </p:spPr>
      </p:pic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2D6A4264-C08D-1228-D4F9-AD43EB88CC68}"/>
              </a:ext>
            </a:extLst>
          </p:cNvPr>
          <p:cNvSpPr txBox="1"/>
          <p:nvPr/>
        </p:nvSpPr>
        <p:spPr>
          <a:xfrm>
            <a:off x="6478135" y="3715096"/>
            <a:ext cx="27669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b="1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OFF-AXIS SET UP</a:t>
            </a:r>
          </a:p>
        </p:txBody>
      </p:sp>
      <p:sp>
        <p:nvSpPr>
          <p:cNvPr id="32" name="Titolo 2">
            <a:extLst>
              <a:ext uri="{FF2B5EF4-FFF2-40B4-BE49-F238E27FC236}">
                <a16:creationId xmlns:a16="http://schemas.microsoft.com/office/drawing/2014/main" id="{B085B549-84D3-A7E8-6BF3-CE6A6BF94CAB}"/>
              </a:ext>
            </a:extLst>
          </p:cNvPr>
          <p:cNvSpPr txBox="1">
            <a:spLocks/>
          </p:cNvSpPr>
          <p:nvPr/>
        </p:nvSpPr>
        <p:spPr>
          <a:xfrm>
            <a:off x="347922" y="-603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4000" b="1" dirty="0">
              <a:latin typeface="Cinzel" pitchFamily="2" charset="77"/>
              <a:cs typeface="Courier New" panose="02070309020205020404" pitchFamily="49" charset="0"/>
            </a:endParaRPr>
          </a:p>
          <a:p>
            <a:r>
              <a:rPr lang="it-IT" sz="2800" dirty="0"/>
              <a:t>⚜️</a:t>
            </a:r>
            <a:r>
              <a:rPr lang="it-IT" sz="3600" dirty="0"/>
              <a:t> </a:t>
            </a:r>
            <a:r>
              <a:rPr lang="en-US" sz="3400" dirty="0">
                <a:latin typeface="Cinzel" pitchFamily="2" charset="77"/>
                <a:cs typeface="Courier New" panose="02070309020205020404" pitchFamily="49" charset="0"/>
              </a:rPr>
              <a:t>Hartmann-Wavefront Sensor (HWS)</a:t>
            </a:r>
          </a:p>
          <a:p>
            <a:endParaRPr lang="en-US" sz="4000" dirty="0">
              <a:latin typeface="Cinzel" pitchFamily="2" charset="77"/>
              <a:cs typeface="Courier New" panose="02070309020205020404" pitchFamily="49" charset="0"/>
            </a:endParaRPr>
          </a:p>
        </p:txBody>
      </p:sp>
      <p:grpSp>
        <p:nvGrpSpPr>
          <p:cNvPr id="49" name="Gruppo 48">
            <a:extLst>
              <a:ext uri="{FF2B5EF4-FFF2-40B4-BE49-F238E27FC236}">
                <a16:creationId xmlns:a16="http://schemas.microsoft.com/office/drawing/2014/main" id="{C4B62914-654B-24A1-9B95-8B4F4889AA03}"/>
              </a:ext>
            </a:extLst>
          </p:cNvPr>
          <p:cNvGrpSpPr/>
          <p:nvPr/>
        </p:nvGrpSpPr>
        <p:grpSpPr>
          <a:xfrm>
            <a:off x="6623231" y="3814682"/>
            <a:ext cx="4240291" cy="2689565"/>
            <a:chOff x="7676903" y="3906825"/>
            <a:chExt cx="4240291" cy="2689565"/>
          </a:xfrm>
        </p:grpSpPr>
        <p:grpSp>
          <p:nvGrpSpPr>
            <p:cNvPr id="48" name="Gruppo 47">
              <a:extLst>
                <a:ext uri="{FF2B5EF4-FFF2-40B4-BE49-F238E27FC236}">
                  <a16:creationId xmlns:a16="http://schemas.microsoft.com/office/drawing/2014/main" id="{942F413D-F946-DCE6-0D8E-A24E20A2BA34}"/>
                </a:ext>
              </a:extLst>
            </p:cNvPr>
            <p:cNvGrpSpPr/>
            <p:nvPr/>
          </p:nvGrpSpPr>
          <p:grpSpPr>
            <a:xfrm>
              <a:off x="7676903" y="4125089"/>
              <a:ext cx="4240291" cy="2471301"/>
              <a:chOff x="7676903" y="4125089"/>
              <a:chExt cx="4240291" cy="2471301"/>
            </a:xfrm>
          </p:grpSpPr>
          <p:cxnSp>
            <p:nvCxnSpPr>
              <p:cNvPr id="36" name="Connettore 1 35">
                <a:extLst>
                  <a:ext uri="{FF2B5EF4-FFF2-40B4-BE49-F238E27FC236}">
                    <a16:creationId xmlns:a16="http://schemas.microsoft.com/office/drawing/2014/main" id="{CD4D1F2C-480F-FA25-7516-99680A20E541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904960" y="5883238"/>
                <a:ext cx="1159936" cy="0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  <a:effectLst>
                <a:glow rad="139700">
                  <a:srgbClr val="7030A0">
                    <a:alpha val="39000"/>
                  </a:srgbClr>
                </a:glo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CasellaDiTesto 28">
                <a:extLst>
                  <a:ext uri="{FF2B5EF4-FFF2-40B4-BE49-F238E27FC236}">
                    <a16:creationId xmlns:a16="http://schemas.microsoft.com/office/drawing/2014/main" id="{D5BB63DA-518F-9E0F-4FD3-08F7A8116FDE}"/>
                  </a:ext>
                </a:extLst>
              </p:cNvPr>
              <p:cNvSpPr txBox="1"/>
              <p:nvPr/>
            </p:nvSpPr>
            <p:spPr>
              <a:xfrm>
                <a:off x="9127828" y="6227058"/>
                <a:ext cx="79131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>
                    <a:latin typeface="Courier New" panose="02070309020205020404" pitchFamily="49" charset="0"/>
                    <a:cs typeface="Courier New" panose="02070309020205020404" pitchFamily="49" charset="0"/>
                  </a:rPr>
                  <a:t>HWS</a:t>
                </a:r>
              </a:p>
            </p:txBody>
          </p:sp>
          <p:grpSp>
            <p:nvGrpSpPr>
              <p:cNvPr id="50" name="Gruppo 49">
                <a:extLst>
                  <a:ext uri="{FF2B5EF4-FFF2-40B4-BE49-F238E27FC236}">
                    <a16:creationId xmlns:a16="http://schemas.microsoft.com/office/drawing/2014/main" id="{D702C0CE-5CE5-E1DC-7830-AD3BCAF67CF5}"/>
                  </a:ext>
                </a:extLst>
              </p:cNvPr>
              <p:cNvGrpSpPr/>
              <p:nvPr/>
            </p:nvGrpSpPr>
            <p:grpSpPr>
              <a:xfrm>
                <a:off x="8870298" y="6231693"/>
                <a:ext cx="202700" cy="326866"/>
                <a:chOff x="7183690" y="2999031"/>
                <a:chExt cx="241389" cy="282615"/>
              </a:xfrm>
            </p:grpSpPr>
            <p:sp>
              <p:nvSpPr>
                <p:cNvPr id="67" name="Rettangolo 66">
                  <a:extLst>
                    <a:ext uri="{FF2B5EF4-FFF2-40B4-BE49-F238E27FC236}">
                      <a16:creationId xmlns:a16="http://schemas.microsoft.com/office/drawing/2014/main" id="{1B17E3D8-075B-EEFF-E946-9C9845D7D7CA}"/>
                    </a:ext>
                  </a:extLst>
                </p:cNvPr>
                <p:cNvSpPr/>
                <p:nvPr/>
              </p:nvSpPr>
              <p:spPr>
                <a:xfrm>
                  <a:off x="7242663" y="2999031"/>
                  <a:ext cx="182416" cy="282615"/>
                </a:xfrm>
                <a:prstGeom prst="rect">
                  <a:avLst/>
                </a:prstGeom>
                <a:gradFill flip="none" rotWithShape="1">
                  <a:gsLst>
                    <a:gs pos="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n>
                  <a:solidFill>
                    <a:schemeClr val="tx1"/>
                  </a:solidFill>
                </a:ln>
                <a:effectLst/>
                <a:scene3d>
                  <a:camera prst="orthographicFront">
                    <a:rot lat="0" lon="0" rev="0"/>
                  </a:camera>
                  <a:lightRig rig="threePt" dir="t"/>
                </a:scene3d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69" name="Rettangolo 68">
                  <a:extLst>
                    <a:ext uri="{FF2B5EF4-FFF2-40B4-BE49-F238E27FC236}">
                      <a16:creationId xmlns:a16="http://schemas.microsoft.com/office/drawing/2014/main" id="{74B2445C-531F-A580-B193-9A336783A685}"/>
                    </a:ext>
                  </a:extLst>
                </p:cNvPr>
                <p:cNvSpPr/>
                <p:nvPr/>
              </p:nvSpPr>
              <p:spPr>
                <a:xfrm>
                  <a:off x="7183690" y="3101436"/>
                  <a:ext cx="58758" cy="136909"/>
                </a:xfrm>
                <a:prstGeom prst="rect">
                  <a:avLst/>
                </a:prstGeom>
                <a:gradFill flip="none" rotWithShape="1">
                  <a:gsLst>
                    <a:gs pos="0">
                      <a:schemeClr val="tx1">
                        <a:lumMod val="65000"/>
                        <a:lumOff val="35000"/>
                      </a:schemeClr>
                    </a:gs>
                    <a:gs pos="100000">
                      <a:srgbClr val="FFFFFF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n>
                  <a:solidFill>
                    <a:schemeClr val="tx1"/>
                  </a:solidFill>
                </a:ln>
                <a:effectLst/>
                <a:scene3d>
                  <a:camera prst="orthographicFront">
                    <a:rot lat="0" lon="0" rev="0"/>
                  </a:camera>
                  <a:lightRig rig="threePt" dir="t"/>
                </a:scene3d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</p:grpSp>
          <p:pic>
            <p:nvPicPr>
              <p:cNvPr id="52" name="Immagine 51" descr="b-mir.png">
                <a:extLst>
                  <a:ext uri="{FF2B5EF4-FFF2-40B4-BE49-F238E27FC236}">
                    <a16:creationId xmlns:a16="http://schemas.microsoft.com/office/drawing/2014/main" id="{D66338ED-2994-8FBC-D092-E849FEC4079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6200000">
                <a:off x="8270627" y="6339366"/>
                <a:ext cx="124521" cy="246680"/>
              </a:xfrm>
              <a:prstGeom prst="rect">
                <a:avLst/>
              </a:prstGeom>
              <a:scene3d>
                <a:camera prst="orthographicFront">
                  <a:rot lat="0" lon="0" rev="8100000"/>
                </a:camera>
                <a:lightRig rig="threePt" dir="t"/>
              </a:scene3d>
            </p:spPr>
          </p:pic>
          <p:pic>
            <p:nvPicPr>
              <p:cNvPr id="58" name="Immagine 57" descr="c-laser1.png">
                <a:extLst>
                  <a:ext uri="{FF2B5EF4-FFF2-40B4-BE49-F238E27FC236}">
                    <a16:creationId xmlns:a16="http://schemas.microsoft.com/office/drawing/2014/main" id="{1CFCDD4B-7626-56B8-61E6-4D098BEABBB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068418" y="5788030"/>
                <a:ext cx="396087" cy="208353"/>
              </a:xfrm>
              <a:prstGeom prst="rect">
                <a:avLst/>
              </a:prstGeom>
            </p:spPr>
          </p:pic>
          <p:pic>
            <p:nvPicPr>
              <p:cNvPr id="60" name="Immagine 59" descr="b-wpred.png">
                <a:extLst>
                  <a:ext uri="{FF2B5EF4-FFF2-40B4-BE49-F238E27FC236}">
                    <a16:creationId xmlns:a16="http://schemas.microsoft.com/office/drawing/2014/main" id="{6B3FC0F7-1B9A-E720-BDAF-83A60C51546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>
                <a:off x="8860876" y="5739727"/>
                <a:ext cx="107552" cy="288279"/>
              </a:xfrm>
              <a:prstGeom prst="rect">
                <a:avLst/>
              </a:prstGeom>
            </p:spPr>
          </p:pic>
          <p:pic>
            <p:nvPicPr>
              <p:cNvPr id="65" name="Immagine 64">
                <a:extLst>
                  <a:ext uri="{FF2B5EF4-FFF2-40B4-BE49-F238E27FC236}">
                    <a16:creationId xmlns:a16="http://schemas.microsoft.com/office/drawing/2014/main" id="{150CE54E-A105-457C-7A3B-6B57F75EBDF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276303" y="5777883"/>
                <a:ext cx="227409" cy="217734"/>
              </a:xfrm>
              <a:prstGeom prst="rect">
                <a:avLst/>
              </a:prstGeom>
              <a:scene3d>
                <a:camera prst="orthographicFront">
                  <a:rot lat="0" lon="0" rev="5400000"/>
                </a:camera>
                <a:lightRig rig="threePt" dir="t"/>
              </a:scene3d>
            </p:spPr>
          </p:pic>
          <p:sp>
            <p:nvSpPr>
              <p:cNvPr id="37" name="Cilindro 36">
                <a:extLst>
                  <a:ext uri="{FF2B5EF4-FFF2-40B4-BE49-F238E27FC236}">
                    <a16:creationId xmlns:a16="http://schemas.microsoft.com/office/drawing/2014/main" id="{40B967EC-F4ED-A956-C43B-AAA2EE547DF0}"/>
                  </a:ext>
                </a:extLst>
              </p:cNvPr>
              <p:cNvSpPr/>
              <p:nvPr/>
            </p:nvSpPr>
            <p:spPr>
              <a:xfrm rot="4117508">
                <a:off x="8643891" y="5431170"/>
                <a:ext cx="300246" cy="107172"/>
              </a:xfrm>
              <a:prstGeom prst="can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38" name="Cilindro 37">
                <a:extLst>
                  <a:ext uri="{FF2B5EF4-FFF2-40B4-BE49-F238E27FC236}">
                    <a16:creationId xmlns:a16="http://schemas.microsoft.com/office/drawing/2014/main" id="{DF87263C-F455-1C94-BB28-B1F3904821FD}"/>
                  </a:ext>
                </a:extLst>
              </p:cNvPr>
              <p:cNvSpPr/>
              <p:nvPr/>
            </p:nvSpPr>
            <p:spPr>
              <a:xfrm rot="4117508">
                <a:off x="9607200" y="5021002"/>
                <a:ext cx="559894" cy="113387"/>
              </a:xfrm>
              <a:prstGeom prst="can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39" name="Triangolo 38">
                <a:extLst>
                  <a:ext uri="{FF2B5EF4-FFF2-40B4-BE49-F238E27FC236}">
                    <a16:creationId xmlns:a16="http://schemas.microsoft.com/office/drawing/2014/main" id="{E2CD6950-0C45-E425-18D1-D16B47711635}"/>
                  </a:ext>
                </a:extLst>
              </p:cNvPr>
              <p:cNvSpPr/>
              <p:nvPr/>
            </p:nvSpPr>
            <p:spPr>
              <a:xfrm rot="4117508">
                <a:off x="8922029" y="5160537"/>
                <a:ext cx="249741" cy="477598"/>
              </a:xfrm>
              <a:prstGeom prst="triangle">
                <a:avLst/>
              </a:prstGeom>
              <a:solidFill>
                <a:srgbClr val="7030A0">
                  <a:alpha val="36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40" name="Triangolo 39">
                <a:extLst>
                  <a:ext uri="{FF2B5EF4-FFF2-40B4-BE49-F238E27FC236}">
                    <a16:creationId xmlns:a16="http://schemas.microsoft.com/office/drawing/2014/main" id="{090196E6-C034-ABD9-020C-3985AA1F79DD}"/>
                  </a:ext>
                </a:extLst>
              </p:cNvPr>
              <p:cNvSpPr/>
              <p:nvPr/>
            </p:nvSpPr>
            <p:spPr>
              <a:xfrm rot="14917508">
                <a:off x="9328209" y="4818236"/>
                <a:ext cx="325809" cy="822136"/>
              </a:xfrm>
              <a:prstGeom prst="triangle">
                <a:avLst/>
              </a:prstGeom>
              <a:solidFill>
                <a:srgbClr val="7030A0">
                  <a:alpha val="3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cxnSp>
            <p:nvCxnSpPr>
              <p:cNvPr id="42" name="Connettore 1 41">
                <a:extLst>
                  <a:ext uri="{FF2B5EF4-FFF2-40B4-BE49-F238E27FC236}">
                    <a16:creationId xmlns:a16="http://schemas.microsoft.com/office/drawing/2014/main" id="{D8C96B5C-0786-6A46-CDCF-07FF66D3B65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362468" y="5999068"/>
                <a:ext cx="0" cy="424649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  <a:effectLst>
                <a:glow rad="139700">
                  <a:srgbClr val="7030A0">
                    <a:alpha val="39000"/>
                  </a:srgbClr>
                </a:glo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" name="TextBox 15">
                <a:extLst>
                  <a:ext uri="{FF2B5EF4-FFF2-40B4-BE49-F238E27FC236}">
                    <a16:creationId xmlns:a16="http://schemas.microsoft.com/office/drawing/2014/main" id="{E4C501CA-DCD2-9105-FC33-C2019CB37292}"/>
                  </a:ext>
                </a:extLst>
              </p:cNvPr>
              <p:cNvSpPr txBox="1"/>
              <p:nvPr/>
            </p:nvSpPr>
            <p:spPr>
              <a:xfrm rot="20041002">
                <a:off x="8323524" y="4595374"/>
                <a:ext cx="166033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it-IT" sz="1200" dirty="0" err="1">
                    <a:latin typeface="Courier New" panose="02070309020205020404" pitchFamily="49" charset="0"/>
                    <a:cs typeface="Courier New" panose="02070309020205020404" pitchFamily="49" charset="0"/>
                  </a:rPr>
                  <a:t>Telescope</a:t>
                </a:r>
                <a:r>
                  <a:rPr lang="it-IT" sz="1200" dirty="0">
                    <a:latin typeface="Courier New" panose="02070309020205020404" pitchFamily="49" charset="0"/>
                    <a:cs typeface="Courier New" panose="02070309020205020404" pitchFamily="49" charset="0"/>
                  </a:rPr>
                  <a:t> of </a:t>
                </a:r>
                <a:r>
                  <a:rPr lang="it-IT" sz="1200" dirty="0" err="1">
                    <a:latin typeface="Courier New" panose="02070309020205020404" pitchFamily="49" charset="0"/>
                    <a:cs typeface="Courier New" panose="02070309020205020404" pitchFamily="49" charset="0"/>
                  </a:rPr>
                  <a:t>magnification</a:t>
                </a:r>
                <a:endParaRPr lang="it-IT" sz="1200" dirty="0">
                  <a:latin typeface="Courier New" panose="02070309020205020404" pitchFamily="49" charset="0"/>
                  <a:cs typeface="Courier New" panose="02070309020205020404" pitchFamily="49" charset="0"/>
                </a:endParaRPr>
              </a:p>
              <a:p>
                <a:pPr algn="ctr"/>
                <a:r>
                  <a:rPr lang="it-IT" sz="1200" dirty="0">
                    <a:latin typeface="Courier New" panose="02070309020205020404" pitchFamily="49" charset="0"/>
                    <a:cs typeface="Courier New" panose="02070309020205020404" pitchFamily="49" charset="0"/>
                  </a:rPr>
                  <a:t> M</a:t>
                </a:r>
              </a:p>
            </p:txBody>
          </p:sp>
          <p:sp>
            <p:nvSpPr>
              <p:cNvPr id="116" name="TextBox 16">
                <a:extLst>
                  <a:ext uri="{FF2B5EF4-FFF2-40B4-BE49-F238E27FC236}">
                    <a16:creationId xmlns:a16="http://schemas.microsoft.com/office/drawing/2014/main" id="{273CA3D8-DAB2-7C9A-EC20-12DBC7435FEF}"/>
                  </a:ext>
                </a:extLst>
              </p:cNvPr>
              <p:cNvSpPr txBox="1"/>
              <p:nvPr/>
            </p:nvSpPr>
            <p:spPr bwMode="auto">
              <a:xfrm>
                <a:off x="10545594" y="5481100"/>
                <a:ext cx="13716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>
                  <a:defRPr/>
                </a:pPr>
                <a:r>
                  <a:rPr lang="en-US" dirty="0">
                    <a:solidFill>
                      <a:schemeClr val="tx2"/>
                    </a:solidFill>
                    <a:latin typeface="Courier New" panose="02070309020205020404" pitchFamily="49" charset="0"/>
                    <a:cs typeface="Courier New" panose="02070309020205020404" pitchFamily="49" charset="0"/>
                  </a:rPr>
                  <a:t> TM</a:t>
                </a:r>
              </a:p>
            </p:txBody>
          </p:sp>
          <p:sp>
            <p:nvSpPr>
              <p:cNvPr id="150" name="Rettangolo 149">
                <a:extLst>
                  <a:ext uri="{FF2B5EF4-FFF2-40B4-BE49-F238E27FC236}">
                    <a16:creationId xmlns:a16="http://schemas.microsoft.com/office/drawing/2014/main" id="{43DC91B7-FB20-3072-9E85-E54BA01B4EC4}"/>
                  </a:ext>
                </a:extLst>
              </p:cNvPr>
              <p:cNvSpPr/>
              <p:nvPr/>
            </p:nvSpPr>
            <p:spPr>
              <a:xfrm rot="20411675">
                <a:off x="9911381" y="4744388"/>
                <a:ext cx="1007473" cy="252919"/>
              </a:xfrm>
              <a:prstGeom prst="rect">
                <a:avLst/>
              </a:prstGeom>
              <a:solidFill>
                <a:srgbClr val="7030A0">
                  <a:alpha val="3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 dirty="0"/>
              </a:p>
            </p:txBody>
          </p:sp>
          <p:cxnSp>
            <p:nvCxnSpPr>
              <p:cNvPr id="157" name="Connettore 1 156">
                <a:extLst>
                  <a:ext uri="{FF2B5EF4-FFF2-40B4-BE49-F238E27FC236}">
                    <a16:creationId xmlns:a16="http://schemas.microsoft.com/office/drawing/2014/main" id="{4A316F7D-FA6E-E086-33D2-4AB2CA5B7D18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8383588" y="6419018"/>
                <a:ext cx="481684" cy="0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  <a:effectLst>
                <a:glow rad="139700">
                  <a:srgbClr val="7030A0">
                    <a:alpha val="39000"/>
                  </a:srgbClr>
                </a:glo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2" name="Rettangolo 161">
                <a:extLst>
                  <a:ext uri="{FF2B5EF4-FFF2-40B4-BE49-F238E27FC236}">
                    <a16:creationId xmlns:a16="http://schemas.microsoft.com/office/drawing/2014/main" id="{CA7BDC12-7F12-92B4-D247-6F7CAD4CFE6C}"/>
                  </a:ext>
                </a:extLst>
              </p:cNvPr>
              <p:cNvSpPr/>
              <p:nvPr/>
            </p:nvSpPr>
            <p:spPr>
              <a:xfrm rot="20411675">
                <a:off x="7795487" y="5604963"/>
                <a:ext cx="971056" cy="170347"/>
              </a:xfrm>
              <a:prstGeom prst="rect">
                <a:avLst/>
              </a:prstGeom>
              <a:solidFill>
                <a:srgbClr val="7030A0">
                  <a:alpha val="3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pic>
            <p:nvPicPr>
              <p:cNvPr id="151" name="Immagine 150" descr="b-mir.png">
                <a:extLst>
                  <a:ext uri="{FF2B5EF4-FFF2-40B4-BE49-F238E27FC236}">
                    <a16:creationId xmlns:a16="http://schemas.microsoft.com/office/drawing/2014/main" id="{1F677BB0-7098-4C91-5E0F-E7BB192C708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6853073">
                <a:off x="7752366" y="5707253"/>
                <a:ext cx="129144" cy="280070"/>
              </a:xfrm>
              <a:prstGeom prst="rect">
                <a:avLst/>
              </a:prstGeom>
              <a:scene3d>
                <a:camera prst="orthographicFront">
                  <a:rot lat="0" lon="0" rev="8100000"/>
                </a:camera>
                <a:lightRig rig="threePt" dir="t"/>
              </a:scene3d>
            </p:spPr>
          </p:pic>
          <p:sp>
            <p:nvSpPr>
              <p:cNvPr id="163" name="Rettangolo 162">
                <a:extLst>
                  <a:ext uri="{FF2B5EF4-FFF2-40B4-BE49-F238E27FC236}">
                    <a16:creationId xmlns:a16="http://schemas.microsoft.com/office/drawing/2014/main" id="{BC4FC51A-6C4D-C7AD-A565-F99079174F4F}"/>
                  </a:ext>
                </a:extLst>
              </p:cNvPr>
              <p:cNvSpPr/>
              <p:nvPr/>
            </p:nvSpPr>
            <p:spPr>
              <a:xfrm rot="1160823">
                <a:off x="9841580" y="4415501"/>
                <a:ext cx="1059061" cy="243611"/>
              </a:xfrm>
              <a:prstGeom prst="rect">
                <a:avLst/>
              </a:prstGeom>
              <a:solidFill>
                <a:srgbClr val="7030A0">
                  <a:alpha val="33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pic>
            <p:nvPicPr>
              <p:cNvPr id="164" name="Immagine 163" descr="b-mir.png">
                <a:extLst>
                  <a:ext uri="{FF2B5EF4-FFF2-40B4-BE49-F238E27FC236}">
                    <a16:creationId xmlns:a16="http://schemas.microsoft.com/office/drawing/2014/main" id="{DF3203DF-A2F8-A19A-CCB4-367AFF4A259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20148131">
                <a:off x="9697245" y="4125089"/>
                <a:ext cx="188192" cy="372814"/>
              </a:xfrm>
              <a:prstGeom prst="rect">
                <a:avLst/>
              </a:prstGeom>
              <a:scene3d>
                <a:camera prst="orthographicFront">
                  <a:rot lat="0" lon="0" rev="8100000"/>
                </a:camera>
                <a:lightRig rig="threePt" dir="t"/>
              </a:scene3d>
            </p:spPr>
          </p:pic>
        </p:grpSp>
        <p:pic>
          <p:nvPicPr>
            <p:cNvPr id="66" name="Immagine 65">
              <a:extLst>
                <a:ext uri="{FF2B5EF4-FFF2-40B4-BE49-F238E27FC236}">
                  <a16:creationId xmlns:a16="http://schemas.microsoft.com/office/drawing/2014/main" id="{62C5F615-CB7A-367B-B51B-C606B999F9EC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/>
          </p:blipFill>
          <p:spPr>
            <a:xfrm flipH="1">
              <a:off x="10598813" y="3906825"/>
              <a:ext cx="903232" cy="1726992"/>
            </a:xfrm>
            <a:prstGeom prst="rect">
              <a:avLst/>
            </a:prstGeom>
          </p:spPr>
        </p:pic>
      </p:grpSp>
      <p:sp>
        <p:nvSpPr>
          <p:cNvPr id="90" name="CasellaDiTesto 89">
            <a:extLst>
              <a:ext uri="{FF2B5EF4-FFF2-40B4-BE49-F238E27FC236}">
                <a16:creationId xmlns:a16="http://schemas.microsoft.com/office/drawing/2014/main" id="{4293EEEE-74C9-DA04-8BB5-1C85EBA5BB55}"/>
              </a:ext>
            </a:extLst>
          </p:cNvPr>
          <p:cNvSpPr txBox="1"/>
          <p:nvPr/>
        </p:nvSpPr>
        <p:spPr>
          <a:xfrm>
            <a:off x="421290" y="1292828"/>
            <a:ext cx="5884057" cy="27186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Measures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wavefront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variations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relative to a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reference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wavefront</a:t>
            </a:r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Uses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an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uncoherent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probe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beam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[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fiber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coupled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super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luminiscent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diode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(SLED)]</a:t>
            </a: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In the image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plane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of the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aberrated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surface</a:t>
            </a:r>
            <a:endParaRPr lang="it-IT" sz="1600" baseline="-25000" dirty="0">
              <a:solidFill>
                <a:srgbClr val="1A19FF"/>
              </a:solidFill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285750" indent="-285750">
              <a:buFont typeface="Font di sistema regolare"/>
              <a:buChar char="⚜️"/>
            </a:pPr>
            <a:endParaRPr lang="it-IT" sz="1600" baseline="-25000" dirty="0">
              <a:solidFill>
                <a:srgbClr val="1A19FF"/>
              </a:solidFill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HWSs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are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used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in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two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different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configurations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:</a:t>
            </a: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ON-AXIS </a:t>
            </a: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  <a:cs typeface="Courier New" panose="02070309020205020404" pitchFamily="49" charset="0"/>
              </a:rPr>
              <a:t>OFF-AXIS</a:t>
            </a:r>
            <a:endParaRPr lang="it-IT" sz="1600" dirty="0">
              <a:solidFill>
                <a:srgbClr val="0432FF"/>
              </a:solidFill>
              <a:latin typeface="Book Antiqua" panose="02040602050305030304" pitchFamily="18" charset="0"/>
              <a:cs typeface="Courier New"/>
            </a:endParaRPr>
          </a:p>
        </p:txBody>
      </p:sp>
      <p:cxnSp>
        <p:nvCxnSpPr>
          <p:cNvPr id="6" name="Connettore dritto 5">
            <a:extLst>
              <a:ext uri="{FF2B5EF4-FFF2-40B4-BE49-F238E27FC236}">
                <a16:creationId xmlns:a16="http://schemas.microsoft.com/office/drawing/2014/main" id="{A4B1EA37-1F7B-9B03-E0CE-65A5C7BB1F2A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nettore dritto 8">
            <a:extLst>
              <a:ext uri="{FF2B5EF4-FFF2-40B4-BE49-F238E27FC236}">
                <a16:creationId xmlns:a16="http://schemas.microsoft.com/office/drawing/2014/main" id="{C1A44782-0C84-8402-1FBB-640A5CBEAAA4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Connettore dritto 43">
            <a:extLst>
              <a:ext uri="{FF2B5EF4-FFF2-40B4-BE49-F238E27FC236}">
                <a16:creationId xmlns:a16="http://schemas.microsoft.com/office/drawing/2014/main" id="{B63B933F-0FBC-A58D-36E6-723342765D44}"/>
              </a:ext>
            </a:extLst>
          </p:cNvPr>
          <p:cNvCxnSpPr>
            <a:cxnSpLocks/>
          </p:cNvCxnSpPr>
          <p:nvPr/>
        </p:nvCxnSpPr>
        <p:spPr>
          <a:xfrm flipV="1">
            <a:off x="6364520" y="1226164"/>
            <a:ext cx="0" cy="51522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Rettangolo con angoli arrotondati 56">
            <a:extLst>
              <a:ext uri="{FF2B5EF4-FFF2-40B4-BE49-F238E27FC236}">
                <a16:creationId xmlns:a16="http://schemas.microsoft.com/office/drawing/2014/main" id="{6EC65601-299E-FA3E-0432-99B01CB2D7D9}"/>
              </a:ext>
            </a:extLst>
          </p:cNvPr>
          <p:cNvSpPr/>
          <p:nvPr/>
        </p:nvSpPr>
        <p:spPr>
          <a:xfrm>
            <a:off x="10382174" y="3295826"/>
            <a:ext cx="1692506" cy="741088"/>
          </a:xfrm>
          <a:prstGeom prst="roundRect">
            <a:avLst/>
          </a:prstGeom>
          <a:solidFill>
            <a:srgbClr val="C5D3FF">
              <a:alpha val="8632"/>
            </a:srgbClr>
          </a:solidFill>
          <a:ln w="222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1400" dirty="0">
                <a:solidFill>
                  <a:srgbClr val="1A19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RoC relation: </a:t>
            </a:r>
          </a:p>
          <a:p>
            <a:pPr algn="ctr"/>
            <a:endParaRPr lang="it-IT" sz="1400" dirty="0">
              <a:solidFill>
                <a:srgbClr val="1A19FF"/>
              </a:solidFill>
              <a:latin typeface="Cambria" panose="02040503050406030204" pitchFamily="18" charset="0"/>
              <a:cs typeface="Courier New" panose="02070309020205020404" pitchFamily="49" charset="0"/>
            </a:endParaRPr>
          </a:p>
          <a:p>
            <a:pPr algn="ctr"/>
            <a:r>
              <a:rPr lang="it-IT" sz="1400" dirty="0" err="1">
                <a:solidFill>
                  <a:srgbClr val="1A19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RoC</a:t>
            </a:r>
            <a:r>
              <a:rPr lang="it-IT" sz="1400" baseline="-25000" dirty="0" err="1">
                <a:solidFill>
                  <a:srgbClr val="1A19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TM</a:t>
            </a:r>
            <a:r>
              <a:rPr lang="it-IT" sz="1400" dirty="0">
                <a:solidFill>
                  <a:srgbClr val="1A19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= M</a:t>
            </a:r>
            <a:r>
              <a:rPr lang="it-IT" sz="1400" baseline="30000" dirty="0">
                <a:solidFill>
                  <a:srgbClr val="1A19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2 </a:t>
            </a:r>
            <a:r>
              <a:rPr lang="it-IT" sz="1400" dirty="0" err="1">
                <a:solidFill>
                  <a:srgbClr val="1A19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RoC</a:t>
            </a:r>
            <a:r>
              <a:rPr lang="it-IT" sz="1400" baseline="-25000" dirty="0" err="1">
                <a:solidFill>
                  <a:srgbClr val="1A19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HWS</a:t>
            </a:r>
            <a:endParaRPr lang="it-IT" sz="1600" baseline="-25000" dirty="0">
              <a:solidFill>
                <a:srgbClr val="1A19FF"/>
              </a:solidFill>
              <a:latin typeface="Cambria" panose="02040503050406030204" pitchFamily="18" charset="0"/>
              <a:cs typeface="Courier New" panose="02070309020205020404" pitchFamily="49" charset="0"/>
            </a:endParaRPr>
          </a:p>
        </p:txBody>
      </p:sp>
      <p:cxnSp>
        <p:nvCxnSpPr>
          <p:cNvPr id="76" name="Connettore dritto 75">
            <a:extLst>
              <a:ext uri="{FF2B5EF4-FFF2-40B4-BE49-F238E27FC236}">
                <a16:creationId xmlns:a16="http://schemas.microsoft.com/office/drawing/2014/main" id="{49BCDF95-D310-92D1-412C-01907617022B}"/>
              </a:ext>
            </a:extLst>
          </p:cNvPr>
          <p:cNvCxnSpPr>
            <a:cxnSpLocks/>
          </p:cNvCxnSpPr>
          <p:nvPr/>
        </p:nvCxnSpPr>
        <p:spPr>
          <a:xfrm>
            <a:off x="6456721" y="3620070"/>
            <a:ext cx="3925453" cy="39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963918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1233E1-68D9-51BE-B606-52A0E3951D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magine 7">
            <a:extLst>
              <a:ext uri="{FF2B5EF4-FFF2-40B4-BE49-F238E27FC236}">
                <a16:creationId xmlns:a16="http://schemas.microsoft.com/office/drawing/2014/main" id="{BC8EB9F4-AACD-4EAA-1A34-E5B6B177B31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448" t="4463" r="4724" b="28067"/>
          <a:stretch>
            <a:fillRect/>
          </a:stretch>
        </p:blipFill>
        <p:spPr>
          <a:xfrm>
            <a:off x="7426081" y="1102507"/>
            <a:ext cx="4477082" cy="3337254"/>
          </a:xfrm>
          <a:prstGeom prst="rect">
            <a:avLst/>
          </a:prstGeom>
        </p:spPr>
      </p:pic>
      <p:cxnSp>
        <p:nvCxnSpPr>
          <p:cNvPr id="403" name="Straight Connector 41">
            <a:extLst>
              <a:ext uri="{FF2B5EF4-FFF2-40B4-BE49-F238E27FC236}">
                <a16:creationId xmlns:a16="http://schemas.microsoft.com/office/drawing/2014/main" id="{154E66A0-B77B-0A5C-B8A4-E5803F1DFCD9}"/>
              </a:ext>
            </a:extLst>
          </p:cNvPr>
          <p:cNvCxnSpPr/>
          <p:nvPr/>
        </p:nvCxnSpPr>
        <p:spPr>
          <a:xfrm flipH="1">
            <a:off x="3467182" y="4372163"/>
            <a:ext cx="255547" cy="153449"/>
          </a:xfrm>
          <a:prstGeom prst="line">
            <a:avLst/>
          </a:prstGeom>
          <a:ln w="57150" cmpd="sng">
            <a:noFill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04" name="Straight Connector 41">
            <a:extLst>
              <a:ext uri="{FF2B5EF4-FFF2-40B4-BE49-F238E27FC236}">
                <a16:creationId xmlns:a16="http://schemas.microsoft.com/office/drawing/2014/main" id="{0D048405-84FF-B632-1409-7E788722F905}"/>
              </a:ext>
            </a:extLst>
          </p:cNvPr>
          <p:cNvCxnSpPr/>
          <p:nvPr/>
        </p:nvCxnSpPr>
        <p:spPr>
          <a:xfrm flipH="1" flipV="1">
            <a:off x="4825538" y="4439761"/>
            <a:ext cx="313747" cy="316846"/>
          </a:xfrm>
          <a:prstGeom prst="line">
            <a:avLst/>
          </a:prstGeom>
          <a:ln w="57150" cmpd="sng">
            <a:noFill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39" name="CasellaDiTesto 438">
            <a:extLst>
              <a:ext uri="{FF2B5EF4-FFF2-40B4-BE49-F238E27FC236}">
                <a16:creationId xmlns:a16="http://schemas.microsoft.com/office/drawing/2014/main" id="{642A2E75-2619-5260-855B-A9CE3948E53B}"/>
              </a:ext>
            </a:extLst>
          </p:cNvPr>
          <p:cNvSpPr txBox="1"/>
          <p:nvPr/>
        </p:nvSpPr>
        <p:spPr>
          <a:xfrm>
            <a:off x="5984251" y="3479391"/>
            <a:ext cx="172937" cy="3239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it-IT"/>
          </a:p>
        </p:txBody>
      </p:sp>
      <p:sp>
        <p:nvSpPr>
          <p:cNvPr id="462" name="CasellaDiTesto 461">
            <a:extLst>
              <a:ext uri="{FF2B5EF4-FFF2-40B4-BE49-F238E27FC236}">
                <a16:creationId xmlns:a16="http://schemas.microsoft.com/office/drawing/2014/main" id="{0DF56146-A15A-E70F-0570-F8C01BD3574C}"/>
              </a:ext>
            </a:extLst>
          </p:cNvPr>
          <p:cNvSpPr txBox="1"/>
          <p:nvPr/>
        </p:nvSpPr>
        <p:spPr>
          <a:xfrm>
            <a:off x="6062681" y="3325047"/>
            <a:ext cx="172937" cy="3239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it-IT"/>
          </a:p>
        </p:txBody>
      </p:sp>
      <p:sp>
        <p:nvSpPr>
          <p:cNvPr id="489" name="CasellaDiTesto 488">
            <a:extLst>
              <a:ext uri="{FF2B5EF4-FFF2-40B4-BE49-F238E27FC236}">
                <a16:creationId xmlns:a16="http://schemas.microsoft.com/office/drawing/2014/main" id="{14425DF8-0A5A-2EB5-F2CD-B271709E5354}"/>
              </a:ext>
            </a:extLst>
          </p:cNvPr>
          <p:cNvSpPr txBox="1"/>
          <p:nvPr/>
        </p:nvSpPr>
        <p:spPr>
          <a:xfrm>
            <a:off x="5978805" y="64585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257700DA-3C09-5370-E5A5-2E622DE4B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pPr/>
              <a:t>25</a:t>
            </a:fld>
            <a:endParaRPr lang="it-IT"/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528BBAFC-6B0C-F5D6-D722-C3F75EB5FFF1}"/>
              </a:ext>
            </a:extLst>
          </p:cNvPr>
          <p:cNvSpPr txBox="1"/>
          <p:nvPr/>
        </p:nvSpPr>
        <p:spPr>
          <a:xfrm>
            <a:off x="4825538" y="1545916"/>
            <a:ext cx="2916364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rgbClr val="0432FF"/>
                </a:solidFill>
                <a:effectLst/>
                <a:latin typeface="Book Antiqua" panose="02040602050305030304" pitchFamily="18" charset="0"/>
              </a:rPr>
              <a:t> ITF locked at 25 W without TCS: </a:t>
            </a:r>
          </a:p>
          <a:p>
            <a:pPr fontAlgn="base"/>
            <a:r>
              <a:rPr lang="en-GB" sz="1400" b="0" i="0" u="none" strike="noStrike" dirty="0">
                <a:solidFill>
                  <a:srgbClr val="0432FF"/>
                </a:solidFill>
                <a:effectLst/>
                <a:latin typeface="Book Antiqua" panose="02040602050305030304" pitchFamily="18" charset="0"/>
              </a:rPr>
              <a:t>  </a:t>
            </a:r>
            <a:r>
              <a:rPr lang="en-GB" sz="1400" b="0" i="0" u="none" strike="noStrike" dirty="0">
                <a:solidFill>
                  <a:srgbClr val="0432FF"/>
                </a:solidFill>
                <a:effectLst/>
                <a:latin typeface="Book Antiqua" panose="02040602050305030304" pitchFamily="18" charset="0"/>
                <a:sym typeface="Wingdings" pitchFamily="2" charset="2"/>
              </a:rPr>
              <a:t> </a:t>
            </a:r>
            <a:r>
              <a:rPr lang="en-GB" sz="1400" b="0" i="0" u="none" strike="noStrike" dirty="0">
                <a:solidFill>
                  <a:srgbClr val="0432FF"/>
                </a:solidFill>
                <a:effectLst/>
                <a:latin typeface="Book Antiqua" panose="02040602050305030304" pitchFamily="18" charset="0"/>
              </a:rPr>
              <a:t>positive curvature;</a:t>
            </a:r>
            <a:r>
              <a:rPr lang="en-US" sz="1400" b="0" i="0" dirty="0">
                <a:solidFill>
                  <a:srgbClr val="0432FF"/>
                </a:solidFill>
                <a:effectLst/>
                <a:latin typeface="Book Antiqua" panose="02040602050305030304" pitchFamily="18" charset="0"/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rgbClr val="7030A0"/>
                </a:solidFill>
                <a:effectLst/>
                <a:latin typeface="Book Antiqua" panose="02040602050305030304" pitchFamily="18" charset="0"/>
              </a:rPr>
              <a:t> After engaging DAS:</a:t>
            </a:r>
          </a:p>
          <a:p>
            <a:pPr fontAlgn="base"/>
            <a:r>
              <a:rPr lang="en-GB" sz="1400" b="0" i="0" u="none" strike="noStrike" dirty="0">
                <a:solidFill>
                  <a:srgbClr val="7030A0"/>
                </a:solidFill>
                <a:effectLst/>
                <a:latin typeface="Book Antiqua" panose="02040602050305030304" pitchFamily="18" charset="0"/>
              </a:rPr>
              <a:t>  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  <a:latin typeface="Book Antiqua" panose="02040602050305030304" pitchFamily="18" charset="0"/>
                <a:sym typeface="Wingdings" pitchFamily="2" charset="2"/>
              </a:rPr>
              <a:t> 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  <a:latin typeface="Book Antiqua" panose="02040602050305030304" pitchFamily="18" charset="0"/>
              </a:rPr>
              <a:t>curvature goes to zero;</a:t>
            </a:r>
            <a:r>
              <a:rPr lang="en-US" sz="1400" b="0" i="0" dirty="0">
                <a:solidFill>
                  <a:srgbClr val="7030A0"/>
                </a:solidFill>
                <a:effectLst/>
                <a:latin typeface="Book Antiqua" panose="02040602050305030304" pitchFamily="18" charset="0"/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rgbClr val="00B0F0"/>
                </a:solidFill>
                <a:effectLst/>
                <a:latin typeface="Book Antiqua" panose="02040602050305030304" pitchFamily="18" charset="0"/>
              </a:rPr>
              <a:t> ITF unlocked with DAS ON:    </a:t>
            </a:r>
          </a:p>
          <a:p>
            <a:pPr fontAlgn="base"/>
            <a:r>
              <a:rPr lang="en-GB" sz="1400" dirty="0">
                <a:solidFill>
                  <a:srgbClr val="00B0F0"/>
                </a:solidFill>
                <a:latin typeface="Book Antiqua" panose="02040602050305030304" pitchFamily="18" charset="0"/>
              </a:rPr>
              <a:t>  </a:t>
            </a:r>
            <a:r>
              <a:rPr lang="en-GB" sz="1400" dirty="0">
                <a:solidFill>
                  <a:srgbClr val="00B0F0"/>
                </a:solidFill>
                <a:latin typeface="Book Antiqua" panose="02040602050305030304" pitchFamily="18" charset="0"/>
                <a:sym typeface="Wingdings" pitchFamily="2" charset="2"/>
              </a:rPr>
              <a:t> </a:t>
            </a:r>
            <a:r>
              <a:rPr lang="en-GB" sz="1400" b="0" i="0" u="none" strike="noStrike" dirty="0">
                <a:solidFill>
                  <a:srgbClr val="00B0F0"/>
                </a:solidFill>
                <a:effectLst/>
                <a:latin typeface="Book Antiqua" panose="02040602050305030304" pitchFamily="18" charset="0"/>
              </a:rPr>
              <a:t>negative curvature appears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rgbClr val="FF2F92"/>
                </a:solidFill>
                <a:effectLst/>
                <a:latin typeface="Book Antiqua" panose="02040602050305030304" pitchFamily="18" charset="0"/>
              </a:rPr>
              <a:t>ITF </a:t>
            </a:r>
            <a:r>
              <a:rPr lang="en-GB" sz="1400" dirty="0">
                <a:solidFill>
                  <a:srgbClr val="FF2F92"/>
                </a:solidFill>
                <a:latin typeface="Book Antiqua" panose="02040602050305030304" pitchFamily="18" charset="0"/>
              </a:rPr>
              <a:t>re</a:t>
            </a:r>
            <a:r>
              <a:rPr lang="en-GB" sz="1400" b="0" i="0" u="none" strike="noStrike" dirty="0">
                <a:solidFill>
                  <a:srgbClr val="FF2F92"/>
                </a:solidFill>
                <a:effectLst/>
                <a:latin typeface="Book Antiqua" panose="02040602050305030304" pitchFamily="18" charset="0"/>
              </a:rPr>
              <a:t>locked with DAS ON: </a:t>
            </a:r>
          </a:p>
          <a:p>
            <a:pPr fontAlgn="base"/>
            <a:r>
              <a:rPr lang="en-GB" sz="1400" dirty="0">
                <a:solidFill>
                  <a:srgbClr val="FF2F92"/>
                </a:solidFill>
                <a:latin typeface="Book Antiqua" panose="02040602050305030304" pitchFamily="18" charset="0"/>
                <a:sym typeface="Wingdings" pitchFamily="2" charset="2"/>
              </a:rPr>
              <a:t>  </a:t>
            </a:r>
            <a:r>
              <a:rPr lang="en-GB" sz="1400" b="0" i="0" u="none" strike="noStrike" dirty="0">
                <a:solidFill>
                  <a:srgbClr val="FF2F92"/>
                </a:solidFill>
                <a:effectLst/>
                <a:latin typeface="Book Antiqua" panose="02040602050305030304" pitchFamily="18" charset="0"/>
                <a:sym typeface="Wingdings" pitchFamily="2" charset="2"/>
              </a:rPr>
              <a:t> </a:t>
            </a:r>
            <a:r>
              <a:rPr lang="en-GB" sz="1400" b="0" i="0" u="none" strike="noStrike" dirty="0">
                <a:solidFill>
                  <a:srgbClr val="FF2F92"/>
                </a:solidFill>
                <a:effectLst/>
                <a:latin typeface="Book Antiqua" panose="02040602050305030304" pitchFamily="18" charset="0"/>
              </a:rPr>
              <a:t>curvature </a:t>
            </a:r>
            <a:r>
              <a:rPr lang="en-GB" sz="1400" dirty="0">
                <a:solidFill>
                  <a:srgbClr val="FF2F92"/>
                </a:solidFill>
                <a:latin typeface="Book Antiqua" panose="02040602050305030304" pitchFamily="18" charset="0"/>
              </a:rPr>
              <a:t>equal to </a:t>
            </a:r>
            <a:r>
              <a:rPr lang="en-GB" sz="1400" b="0" i="0" u="none" strike="noStrike" dirty="0">
                <a:solidFill>
                  <a:srgbClr val="FF2F92"/>
                </a:solidFill>
                <a:effectLst/>
                <a:latin typeface="Book Antiqua" panose="02040602050305030304" pitchFamily="18" charset="0"/>
              </a:rPr>
              <a:t>zero.</a:t>
            </a:r>
            <a:endParaRPr lang="en-US" sz="1400" b="0" i="0" dirty="0">
              <a:solidFill>
                <a:srgbClr val="00B0F0"/>
              </a:solidFill>
              <a:effectLst/>
              <a:latin typeface="Book Antiqua" panose="02040602050305030304" pitchFamily="18" charset="0"/>
            </a:endParaRPr>
          </a:p>
        </p:txBody>
      </p:sp>
      <p:sp>
        <p:nvSpPr>
          <p:cNvPr id="16" name="Titolo 2">
            <a:extLst>
              <a:ext uri="{FF2B5EF4-FFF2-40B4-BE49-F238E27FC236}">
                <a16:creationId xmlns:a16="http://schemas.microsoft.com/office/drawing/2014/main" id="{86E6F555-6358-13B2-37C3-B3B806CCF74C}"/>
              </a:ext>
            </a:extLst>
          </p:cNvPr>
          <p:cNvSpPr txBox="1">
            <a:spLocks/>
          </p:cNvSpPr>
          <p:nvPr/>
        </p:nvSpPr>
        <p:spPr>
          <a:xfrm>
            <a:off x="347922" y="-50923"/>
            <a:ext cx="1137648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800" dirty="0"/>
              <a:t>⚜️</a:t>
            </a:r>
            <a:r>
              <a:rPr lang="it-IT" sz="3600" dirty="0"/>
              <a:t> </a:t>
            </a:r>
            <a:r>
              <a:rPr lang="it-IT" sz="3400" dirty="0">
                <a:latin typeface="Cinzel" pitchFamily="2" charset="77"/>
                <a:cs typeface="Courier New" panose="02070309020205020404" pitchFamily="49" charset="0"/>
              </a:rPr>
              <a:t>HWS-ON AXIS</a:t>
            </a:r>
            <a:r>
              <a:rPr lang="it-IT" sz="3400" b="1" dirty="0">
                <a:latin typeface="Cinzel" pitchFamily="2" charset="77"/>
                <a:cs typeface="Courier New" panose="02070309020205020404" pitchFamily="49" charset="0"/>
              </a:rPr>
              <a:t> </a:t>
            </a:r>
            <a:endParaRPr lang="en-US" sz="3400" dirty="0">
              <a:latin typeface="Cinzel" pitchFamily="2" charset="77"/>
              <a:cs typeface="Courier New" panose="02070309020205020404" pitchFamily="49" charset="0"/>
            </a:endParaRPr>
          </a:p>
        </p:txBody>
      </p:sp>
      <p:pic>
        <p:nvPicPr>
          <p:cNvPr id="22" name="Immagine 21">
            <a:extLst>
              <a:ext uri="{FF2B5EF4-FFF2-40B4-BE49-F238E27FC236}">
                <a16:creationId xmlns:a16="http://schemas.microsoft.com/office/drawing/2014/main" id="{FCFE618F-9EDB-AB26-E54B-248D69B24E5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416" r="5791"/>
          <a:stretch/>
        </p:blipFill>
        <p:spPr>
          <a:xfrm>
            <a:off x="3967307" y="4298611"/>
            <a:ext cx="3123902" cy="2320497"/>
          </a:xfrm>
          <a:prstGeom prst="rect">
            <a:avLst/>
          </a:prstGeom>
        </p:spPr>
      </p:pic>
      <p:pic>
        <p:nvPicPr>
          <p:cNvPr id="23" name="Immagine 22">
            <a:extLst>
              <a:ext uri="{FF2B5EF4-FFF2-40B4-BE49-F238E27FC236}">
                <a16:creationId xmlns:a16="http://schemas.microsoft.com/office/drawing/2014/main" id="{18F78A65-D3F1-E30A-1DC5-065C1033309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621" t="10512" r="31814" b="13380"/>
          <a:stretch>
            <a:fillRect/>
          </a:stretch>
        </p:blipFill>
        <p:spPr>
          <a:xfrm>
            <a:off x="1162631" y="4424930"/>
            <a:ext cx="1737206" cy="1931420"/>
          </a:xfrm>
          <a:prstGeom prst="rect">
            <a:avLst/>
          </a:prstGeom>
        </p:spPr>
      </p:pic>
      <p:sp>
        <p:nvSpPr>
          <p:cNvPr id="27" name="CasellaDiTesto 26">
            <a:extLst>
              <a:ext uri="{FF2B5EF4-FFF2-40B4-BE49-F238E27FC236}">
                <a16:creationId xmlns:a16="http://schemas.microsoft.com/office/drawing/2014/main" id="{BB4500EE-05D6-0123-0F55-6018ED3E3496}"/>
              </a:ext>
            </a:extLst>
          </p:cNvPr>
          <p:cNvSpPr txBox="1"/>
          <p:nvPr/>
        </p:nvSpPr>
        <p:spPr>
          <a:xfrm>
            <a:off x="4471088" y="2350"/>
            <a:ext cx="731315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buClr>
                <a:schemeClr val="accent4">
                  <a:lumMod val="50000"/>
                </a:schemeClr>
              </a:buClr>
            </a:pPr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  <a:cs typeface="Courier New"/>
            </a:endParaRPr>
          </a:p>
        </p:txBody>
      </p:sp>
      <p:sp>
        <p:nvSpPr>
          <p:cNvPr id="28" name="CasellaDiTesto 27">
            <a:extLst>
              <a:ext uri="{FF2B5EF4-FFF2-40B4-BE49-F238E27FC236}">
                <a16:creationId xmlns:a16="http://schemas.microsoft.com/office/drawing/2014/main" id="{351D9EB6-1398-9140-0824-5327A7131130}"/>
              </a:ext>
            </a:extLst>
          </p:cNvPr>
          <p:cNvSpPr txBox="1"/>
          <p:nvPr/>
        </p:nvSpPr>
        <p:spPr>
          <a:xfrm>
            <a:off x="3922116" y="3796499"/>
            <a:ext cx="3259387" cy="5232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it-IT" sz="1400" dirty="0" err="1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Example</a:t>
            </a:r>
            <a:r>
              <a:rPr lang="it-IT" sz="1400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 of </a:t>
            </a:r>
            <a:r>
              <a:rPr lang="it-IT" sz="1400" dirty="0" err="1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absorption</a:t>
            </a:r>
            <a:r>
              <a:rPr lang="it-IT" sz="1400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 </a:t>
            </a:r>
            <a:r>
              <a:rPr lang="it-IT" sz="1400" dirty="0" err="1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measurements</a:t>
            </a:r>
            <a:r>
              <a:rPr lang="it-IT" sz="1400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 in the input test mass of Advanced Virgo</a:t>
            </a:r>
          </a:p>
        </p:txBody>
      </p:sp>
      <p:sp>
        <p:nvSpPr>
          <p:cNvPr id="29" name="CasellaDiTesto 28">
            <a:extLst>
              <a:ext uri="{FF2B5EF4-FFF2-40B4-BE49-F238E27FC236}">
                <a16:creationId xmlns:a16="http://schemas.microsoft.com/office/drawing/2014/main" id="{C2C71CDA-9FA1-F82B-B0B4-B567AD9B6360}"/>
              </a:ext>
            </a:extLst>
          </p:cNvPr>
          <p:cNvSpPr txBox="1"/>
          <p:nvPr/>
        </p:nvSpPr>
        <p:spPr>
          <a:xfrm>
            <a:off x="782876" y="3862644"/>
            <a:ext cx="2496713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it-IT" sz="1400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Central </a:t>
            </a:r>
            <a:r>
              <a:rPr lang="it-IT" sz="1400" dirty="0" err="1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heating</a:t>
            </a:r>
            <a:r>
              <a:rPr lang="it-IT" sz="1400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 </a:t>
            </a:r>
            <a:r>
              <a:rPr lang="it-IT" sz="1400" dirty="0" err="1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actuation</a:t>
            </a:r>
            <a:r>
              <a:rPr lang="it-IT" sz="1400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 </a:t>
            </a:r>
            <a:r>
              <a:rPr lang="it-IT" sz="1400" dirty="0" err="1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overimposed</a:t>
            </a:r>
            <a:r>
              <a:rPr lang="it-IT" sz="1400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 on the RH one</a:t>
            </a: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D1EA6F0E-C72F-422A-883B-FE509A239B77}"/>
              </a:ext>
            </a:extLst>
          </p:cNvPr>
          <p:cNvSpPr txBox="1"/>
          <p:nvPr/>
        </p:nvSpPr>
        <p:spPr>
          <a:xfrm>
            <a:off x="421291" y="1292828"/>
            <a:ext cx="440424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They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are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fundamental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for the TCS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pre-commissioning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:</a:t>
            </a:r>
          </a:p>
          <a:p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to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align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the CO</a:t>
            </a:r>
            <a:r>
              <a:rPr lang="it-IT" sz="1600" baseline="-25000" dirty="0">
                <a:latin typeface="Book Antiqua" panose="02040602050305030304" pitchFamily="18" charset="0"/>
                <a:cs typeface="Courier New"/>
              </a:rPr>
              <a:t>2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actuators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on the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CPs</a:t>
            </a:r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lvl="1">
              <a:buClr>
                <a:schemeClr val="accent4">
                  <a:lumMod val="50000"/>
                </a:schemeClr>
              </a:buClr>
            </a:pPr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to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evaluate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the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absorption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values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in the test masses</a:t>
            </a:r>
          </a:p>
          <a:p>
            <a:pPr lvl="1">
              <a:buClr>
                <a:schemeClr val="accent4">
                  <a:lumMod val="50000"/>
                </a:schemeClr>
              </a:buClr>
            </a:pPr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to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characterize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all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thermal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actuators</a:t>
            </a:r>
            <a:endParaRPr lang="it-IT" sz="1600" dirty="0">
              <a:latin typeface="Book Antiqua" panose="02040602050305030304" pitchFamily="18" charset="0"/>
              <a:cs typeface="Courier New"/>
            </a:endParaRPr>
          </a:p>
        </p:txBody>
      </p:sp>
      <p:cxnSp>
        <p:nvCxnSpPr>
          <p:cNvPr id="3" name="Connettore dritto 2">
            <a:extLst>
              <a:ext uri="{FF2B5EF4-FFF2-40B4-BE49-F238E27FC236}">
                <a16:creationId xmlns:a16="http://schemas.microsoft.com/office/drawing/2014/main" id="{8DD4D14C-339D-9D7D-65F1-951289D404EB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Connettore dritto 3">
            <a:extLst>
              <a:ext uri="{FF2B5EF4-FFF2-40B4-BE49-F238E27FC236}">
                <a16:creationId xmlns:a16="http://schemas.microsoft.com/office/drawing/2014/main" id="{B77CD8E1-62EE-1A1A-9FCA-DBAB0D06F226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nettore dritto 8">
            <a:extLst>
              <a:ext uri="{FF2B5EF4-FFF2-40B4-BE49-F238E27FC236}">
                <a16:creationId xmlns:a16="http://schemas.microsoft.com/office/drawing/2014/main" id="{7BE672B6-32BC-6D5A-41F8-FA8FFD3A4E56}"/>
              </a:ext>
            </a:extLst>
          </p:cNvPr>
          <p:cNvCxnSpPr>
            <a:cxnSpLocks/>
          </p:cNvCxnSpPr>
          <p:nvPr/>
        </p:nvCxnSpPr>
        <p:spPr>
          <a:xfrm flipV="1">
            <a:off x="4825537" y="1327913"/>
            <a:ext cx="0" cy="2138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Connettore dritto 14">
            <a:extLst>
              <a:ext uri="{FF2B5EF4-FFF2-40B4-BE49-F238E27FC236}">
                <a16:creationId xmlns:a16="http://schemas.microsoft.com/office/drawing/2014/main" id="{CB64CB96-9B69-70AB-CAE1-025FAD2F3D5E}"/>
              </a:ext>
            </a:extLst>
          </p:cNvPr>
          <p:cNvCxnSpPr>
            <a:cxnSpLocks/>
          </p:cNvCxnSpPr>
          <p:nvPr/>
        </p:nvCxnSpPr>
        <p:spPr>
          <a:xfrm flipH="1">
            <a:off x="4833577" y="3452259"/>
            <a:ext cx="2639436" cy="86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ttangolo con angoli arrotondati 25">
            <a:extLst>
              <a:ext uri="{FF2B5EF4-FFF2-40B4-BE49-F238E27FC236}">
                <a16:creationId xmlns:a16="http://schemas.microsoft.com/office/drawing/2014/main" id="{A286BA9A-A17A-91F5-276F-1F5987EAA5D5}"/>
              </a:ext>
            </a:extLst>
          </p:cNvPr>
          <p:cNvSpPr/>
          <p:nvPr/>
        </p:nvSpPr>
        <p:spPr>
          <a:xfrm>
            <a:off x="7970823" y="4704170"/>
            <a:ext cx="3753586" cy="737507"/>
          </a:xfrm>
          <a:prstGeom prst="roundRect">
            <a:avLst/>
          </a:prstGeom>
          <a:solidFill>
            <a:srgbClr val="C5D3FF">
              <a:alpha val="8632"/>
            </a:srgbClr>
          </a:solidFill>
          <a:ln w="222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Real-time monitoring of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thermal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curvature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evolution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 </a:t>
            </a:r>
            <a:endParaRPr lang="it-IT" sz="1600" dirty="0">
              <a:solidFill>
                <a:schemeClr val="tx1"/>
              </a:solidFill>
              <a:latin typeface="Book Antiqua" panose="02040602050305030304" pitchFamily="18" charset="0"/>
              <a:cs typeface="Courier New"/>
            </a:endParaRPr>
          </a:p>
        </p:txBody>
      </p:sp>
      <p:sp>
        <p:nvSpPr>
          <p:cNvPr id="34" name="Rettangolo con angoli arrotondati 33">
            <a:extLst>
              <a:ext uri="{FF2B5EF4-FFF2-40B4-BE49-F238E27FC236}">
                <a16:creationId xmlns:a16="http://schemas.microsoft.com/office/drawing/2014/main" id="{A7CA274A-B052-A535-03BB-A97647FDEAB7}"/>
              </a:ext>
            </a:extLst>
          </p:cNvPr>
          <p:cNvSpPr/>
          <p:nvPr/>
        </p:nvSpPr>
        <p:spPr>
          <a:xfrm>
            <a:off x="519310" y="3699936"/>
            <a:ext cx="3002619" cy="2822244"/>
          </a:xfrm>
          <a:prstGeom prst="roundRect">
            <a:avLst/>
          </a:prstGeom>
          <a:solidFill>
            <a:srgbClr val="C5D3FF">
              <a:alpha val="8632"/>
            </a:srgbClr>
          </a:solidFill>
          <a:ln w="222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it-IT" sz="1600" dirty="0">
              <a:solidFill>
                <a:schemeClr val="tx1"/>
              </a:solidFill>
              <a:latin typeface="Book Antiqua" panose="02040602050305030304" pitchFamily="18" charset="0"/>
              <a:cs typeface="Courier New"/>
            </a:endParaRPr>
          </a:p>
        </p:txBody>
      </p:sp>
      <p:sp>
        <p:nvSpPr>
          <p:cNvPr id="35" name="Rettangolo con angoli arrotondati 34">
            <a:extLst>
              <a:ext uri="{FF2B5EF4-FFF2-40B4-BE49-F238E27FC236}">
                <a16:creationId xmlns:a16="http://schemas.microsoft.com/office/drawing/2014/main" id="{D6CAB348-38C3-4F12-8BFE-4868421B5BAA}"/>
              </a:ext>
            </a:extLst>
          </p:cNvPr>
          <p:cNvSpPr/>
          <p:nvPr/>
        </p:nvSpPr>
        <p:spPr>
          <a:xfrm>
            <a:off x="3757279" y="3716668"/>
            <a:ext cx="3551235" cy="2822244"/>
          </a:xfrm>
          <a:prstGeom prst="roundRect">
            <a:avLst/>
          </a:prstGeom>
          <a:solidFill>
            <a:srgbClr val="C5D3FF">
              <a:alpha val="8632"/>
            </a:srgbClr>
          </a:solidFill>
          <a:ln w="222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it-IT" sz="1600" dirty="0">
              <a:solidFill>
                <a:schemeClr val="tx1"/>
              </a:solidFill>
              <a:latin typeface="Book Antiqua" panose="02040602050305030304" pitchFamily="18" charset="0"/>
              <a:cs typeface="Courier New"/>
            </a:endParaRPr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04FF51F5-2BB2-64A4-19F6-EF17E6156B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93154" y="6516561"/>
            <a:ext cx="4114800" cy="365125"/>
          </a:xfrm>
        </p:spPr>
        <p:txBody>
          <a:bodyPr/>
          <a:lstStyle/>
          <a:p>
            <a:r>
              <a:rPr lang="it-IT"/>
              <a:t>Erice, 20-27 May 2026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636713031"/>
      </p:ext>
    </p:extLst>
  </p:cSld>
  <p:clrMapOvr>
    <a:masterClrMapping/>
  </p:clrMapOvr>
  <p:transition advTm="43399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magin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77114">
            <a:off x="2152108" y="4373569"/>
            <a:ext cx="661879" cy="1240220"/>
          </a:xfrm>
          <a:prstGeom prst="rect">
            <a:avLst/>
          </a:prstGeom>
        </p:spPr>
      </p:pic>
      <p:sp>
        <p:nvSpPr>
          <p:cNvPr id="60" name="Rettangolo 59"/>
          <p:cNvSpPr/>
          <p:nvPr/>
        </p:nvSpPr>
        <p:spPr>
          <a:xfrm>
            <a:off x="2161356" y="5181931"/>
            <a:ext cx="486080" cy="5622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92" name="Rettangolo 91"/>
          <p:cNvSpPr/>
          <p:nvPr/>
        </p:nvSpPr>
        <p:spPr>
          <a:xfrm>
            <a:off x="3741464" y="4760919"/>
            <a:ext cx="49404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/>
              <a:t>TM</a:t>
            </a:r>
          </a:p>
        </p:txBody>
      </p:sp>
      <p:sp>
        <p:nvSpPr>
          <p:cNvPr id="98" name="Cilindro 97"/>
          <p:cNvSpPr/>
          <p:nvPr/>
        </p:nvSpPr>
        <p:spPr>
          <a:xfrm rot="18182098">
            <a:off x="2244699" y="4472112"/>
            <a:ext cx="452082" cy="923235"/>
          </a:xfrm>
          <a:prstGeom prst="can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grpSp>
        <p:nvGrpSpPr>
          <p:cNvPr id="73" name="Gruppo 72"/>
          <p:cNvGrpSpPr/>
          <p:nvPr/>
        </p:nvGrpSpPr>
        <p:grpSpPr>
          <a:xfrm>
            <a:off x="2680776" y="3521919"/>
            <a:ext cx="2689749" cy="2742252"/>
            <a:chOff x="2522955" y="4584448"/>
            <a:chExt cx="2080943" cy="2121562"/>
          </a:xfrm>
        </p:grpSpPr>
        <p:pic>
          <p:nvPicPr>
            <p:cNvPr id="7" name="Immagine 6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682"/>
            <a:stretch/>
          </p:blipFill>
          <p:spPr>
            <a:xfrm>
              <a:off x="2522955" y="4584448"/>
              <a:ext cx="2080943" cy="2121562"/>
            </a:xfrm>
            <a:prstGeom prst="ellipse">
              <a:avLst/>
            </a:prstGeom>
            <a:ln>
              <a:noFill/>
            </a:ln>
          </p:spPr>
        </p:pic>
        <p:cxnSp>
          <p:nvCxnSpPr>
            <p:cNvPr id="64" name="Connettore 1 63"/>
            <p:cNvCxnSpPr/>
            <p:nvPr/>
          </p:nvCxnSpPr>
          <p:spPr>
            <a:xfrm flipH="1">
              <a:off x="2842306" y="5111064"/>
              <a:ext cx="239457" cy="865598"/>
            </a:xfrm>
            <a:prstGeom prst="line">
              <a:avLst/>
            </a:prstGeom>
            <a:ln>
              <a:solidFill>
                <a:schemeClr val="tx1"/>
              </a:solidFill>
            </a:ln>
            <a:effectLst>
              <a:glow rad="25400">
                <a:srgbClr val="7030A0">
                  <a:alpha val="39000"/>
                </a:srgbClr>
              </a:glo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Connettore 1 65"/>
            <p:cNvCxnSpPr/>
            <p:nvPr/>
          </p:nvCxnSpPr>
          <p:spPr>
            <a:xfrm>
              <a:off x="3078585" y="5127882"/>
              <a:ext cx="440378" cy="457053"/>
            </a:xfrm>
            <a:prstGeom prst="line">
              <a:avLst/>
            </a:prstGeom>
            <a:ln>
              <a:solidFill>
                <a:schemeClr val="tx1"/>
              </a:solidFill>
            </a:ln>
            <a:effectLst>
              <a:glow rad="25400">
                <a:srgbClr val="7030A0">
                  <a:alpha val="39000"/>
                </a:srgbClr>
              </a:glo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Connettore 1 68"/>
            <p:cNvCxnSpPr/>
            <p:nvPr/>
          </p:nvCxnSpPr>
          <p:spPr>
            <a:xfrm flipH="1">
              <a:off x="3525695" y="5203778"/>
              <a:ext cx="360727" cy="386436"/>
            </a:xfrm>
            <a:prstGeom prst="line">
              <a:avLst/>
            </a:prstGeom>
            <a:ln>
              <a:solidFill>
                <a:schemeClr val="tx1"/>
              </a:solidFill>
            </a:ln>
            <a:effectLst>
              <a:glow rad="25400">
                <a:srgbClr val="7030A0">
                  <a:alpha val="39000"/>
                </a:srgbClr>
              </a:glo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9" name="Connettore 1 58"/>
          <p:cNvCxnSpPr>
            <a:stCxn id="98" idx="1"/>
            <a:endCxn id="48" idx="3"/>
          </p:cNvCxnSpPr>
          <p:nvPr/>
        </p:nvCxnSpPr>
        <p:spPr>
          <a:xfrm flipH="1" flipV="1">
            <a:off x="760716" y="3772983"/>
            <a:ext cx="1323032" cy="909095"/>
          </a:xfrm>
          <a:prstGeom prst="line">
            <a:avLst/>
          </a:prstGeom>
          <a:ln>
            <a:solidFill>
              <a:srgbClr val="7030A0"/>
            </a:solidFill>
          </a:ln>
          <a:effectLst>
            <a:glow rad="25400">
              <a:srgbClr val="7030A0">
                <a:alpha val="39000"/>
              </a:srgbClr>
            </a:glo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Connettore 1 99"/>
          <p:cNvCxnSpPr>
            <a:cxnSpLocks/>
          </p:cNvCxnSpPr>
          <p:nvPr/>
        </p:nvCxnSpPr>
        <p:spPr>
          <a:xfrm flipH="1" flipV="1">
            <a:off x="2249230" y="4798104"/>
            <a:ext cx="796761" cy="522234"/>
          </a:xfrm>
          <a:prstGeom prst="line">
            <a:avLst/>
          </a:prstGeom>
          <a:ln>
            <a:solidFill>
              <a:srgbClr val="7030A0"/>
            </a:solidFill>
          </a:ln>
          <a:effectLst>
            <a:glow rad="25400">
              <a:srgbClr val="7030A0">
                <a:alpha val="39000"/>
              </a:srgbClr>
            </a:glo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3" name="Gruppo 102"/>
          <p:cNvGrpSpPr/>
          <p:nvPr/>
        </p:nvGrpSpPr>
        <p:grpSpPr>
          <a:xfrm>
            <a:off x="330493" y="1932833"/>
            <a:ext cx="1923545" cy="3238805"/>
            <a:chOff x="457200" y="2526662"/>
            <a:chExt cx="1923545" cy="3238805"/>
          </a:xfrm>
        </p:grpSpPr>
        <p:sp>
          <p:nvSpPr>
            <p:cNvPr id="18" name="Rettangolo 17"/>
            <p:cNvSpPr/>
            <p:nvPr/>
          </p:nvSpPr>
          <p:spPr>
            <a:xfrm rot="5400000">
              <a:off x="-200430" y="3184292"/>
              <a:ext cx="3238805" cy="1923545"/>
            </a:xfrm>
            <a:prstGeom prst="rect">
              <a:avLst/>
            </a:prstGeom>
            <a:solidFill>
              <a:schemeClr val="bg2"/>
            </a:solidFill>
            <a:ln w="22225" cmpd="sng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pic>
          <p:nvPicPr>
            <p:cNvPr id="19" name="Immagine 18" descr="c-laser1.png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881867" y="2660123"/>
              <a:ext cx="224519" cy="133564"/>
            </a:xfrm>
            <a:prstGeom prst="rect">
              <a:avLst/>
            </a:prstGeom>
            <a:solidFill>
              <a:schemeClr val="bg2"/>
            </a:solidFill>
            <a:scene3d>
              <a:camera prst="orthographicFront">
                <a:rot lat="0" lon="0" rev="5400000"/>
              </a:camera>
              <a:lightRig rig="threePt" dir="t"/>
            </a:scene3d>
          </p:spPr>
        </p:pic>
        <p:cxnSp>
          <p:nvCxnSpPr>
            <p:cNvPr id="23" name="Connettore 1 22"/>
            <p:cNvCxnSpPr/>
            <p:nvPr/>
          </p:nvCxnSpPr>
          <p:spPr>
            <a:xfrm flipH="1">
              <a:off x="1520533" y="2736142"/>
              <a:ext cx="391779" cy="4451"/>
            </a:xfrm>
            <a:prstGeom prst="line">
              <a:avLst/>
            </a:prstGeom>
            <a:solidFill>
              <a:schemeClr val="bg2"/>
            </a:solidFill>
            <a:ln>
              <a:solidFill>
                <a:srgbClr val="7030A0"/>
              </a:solidFill>
            </a:ln>
            <a:effectLst>
              <a:glow rad="25400">
                <a:srgbClr val="7030A0">
                  <a:alpha val="39000"/>
                </a:srgbClr>
              </a:glo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Connettore 1 23"/>
            <p:cNvCxnSpPr/>
            <p:nvPr/>
          </p:nvCxnSpPr>
          <p:spPr>
            <a:xfrm rot="5400000" flipV="1">
              <a:off x="1295917" y="3062274"/>
              <a:ext cx="504608" cy="8182"/>
            </a:xfrm>
            <a:prstGeom prst="line">
              <a:avLst/>
            </a:prstGeom>
            <a:solidFill>
              <a:schemeClr val="bg2"/>
            </a:solidFill>
            <a:ln>
              <a:solidFill>
                <a:srgbClr val="7030A0"/>
              </a:solidFill>
            </a:ln>
            <a:effectLst>
              <a:glow rad="25400">
                <a:srgbClr val="7030A0">
                  <a:alpha val="39000"/>
                </a:srgbClr>
              </a:glo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Connettore 1 24"/>
            <p:cNvCxnSpPr/>
            <p:nvPr/>
          </p:nvCxnSpPr>
          <p:spPr>
            <a:xfrm rot="5400000" flipV="1">
              <a:off x="1095411" y="2858810"/>
              <a:ext cx="9025" cy="915206"/>
            </a:xfrm>
            <a:prstGeom prst="line">
              <a:avLst/>
            </a:prstGeom>
            <a:solidFill>
              <a:schemeClr val="bg2"/>
            </a:solidFill>
            <a:ln>
              <a:solidFill>
                <a:srgbClr val="7030A0"/>
              </a:solidFill>
            </a:ln>
            <a:effectLst>
              <a:glow rad="25400">
                <a:srgbClr val="7030A0">
                  <a:alpha val="39000"/>
                </a:srgbClr>
              </a:glo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Connettore 1 25"/>
            <p:cNvCxnSpPr/>
            <p:nvPr/>
          </p:nvCxnSpPr>
          <p:spPr>
            <a:xfrm rot="5400000">
              <a:off x="470851" y="3492396"/>
              <a:ext cx="342941" cy="0"/>
            </a:xfrm>
            <a:prstGeom prst="line">
              <a:avLst/>
            </a:prstGeom>
            <a:solidFill>
              <a:schemeClr val="bg2"/>
            </a:solidFill>
            <a:ln>
              <a:solidFill>
                <a:srgbClr val="7030A0"/>
              </a:solidFill>
            </a:ln>
            <a:effectLst>
              <a:glow rad="25400">
                <a:srgbClr val="7030A0">
                  <a:alpha val="39000"/>
                </a:srgbClr>
              </a:glo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Connettore 1 26"/>
            <p:cNvCxnSpPr/>
            <p:nvPr/>
          </p:nvCxnSpPr>
          <p:spPr>
            <a:xfrm rot="5400000">
              <a:off x="1221274" y="3069120"/>
              <a:ext cx="18051" cy="1175955"/>
            </a:xfrm>
            <a:prstGeom prst="line">
              <a:avLst/>
            </a:prstGeom>
            <a:solidFill>
              <a:schemeClr val="bg2"/>
            </a:solidFill>
            <a:ln>
              <a:solidFill>
                <a:srgbClr val="7030A0"/>
              </a:solidFill>
            </a:ln>
            <a:effectLst>
              <a:glow rad="25400">
                <a:srgbClr val="7030A0">
                  <a:alpha val="39000"/>
                </a:srgbClr>
              </a:glo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Connettore 1 27"/>
            <p:cNvCxnSpPr/>
            <p:nvPr/>
          </p:nvCxnSpPr>
          <p:spPr>
            <a:xfrm rot="5400000">
              <a:off x="1209682" y="3378465"/>
              <a:ext cx="325450" cy="891741"/>
            </a:xfrm>
            <a:prstGeom prst="line">
              <a:avLst/>
            </a:prstGeom>
            <a:solidFill>
              <a:schemeClr val="bg2"/>
            </a:solidFill>
            <a:ln>
              <a:solidFill>
                <a:srgbClr val="7030A0"/>
              </a:solidFill>
            </a:ln>
            <a:effectLst>
              <a:glow rad="25400">
                <a:srgbClr val="7030A0">
                  <a:alpha val="39000"/>
                </a:srgbClr>
              </a:glo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Connettore 1 28"/>
            <p:cNvCxnSpPr/>
            <p:nvPr/>
          </p:nvCxnSpPr>
          <p:spPr>
            <a:xfrm rot="5400000" flipH="1">
              <a:off x="1204111" y="3725819"/>
              <a:ext cx="141032" cy="696183"/>
            </a:xfrm>
            <a:prstGeom prst="line">
              <a:avLst/>
            </a:prstGeom>
            <a:solidFill>
              <a:schemeClr val="bg2"/>
            </a:solidFill>
            <a:ln>
              <a:solidFill>
                <a:srgbClr val="7030A0"/>
              </a:solidFill>
            </a:ln>
            <a:effectLst>
              <a:glow rad="25400">
                <a:srgbClr val="7030A0">
                  <a:alpha val="39000"/>
                </a:srgbClr>
              </a:glo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Connettore 1 29"/>
            <p:cNvCxnSpPr/>
            <p:nvPr/>
          </p:nvCxnSpPr>
          <p:spPr>
            <a:xfrm rot="5400000">
              <a:off x="1194400" y="3876563"/>
              <a:ext cx="187831" cy="723559"/>
            </a:xfrm>
            <a:prstGeom prst="line">
              <a:avLst/>
            </a:prstGeom>
            <a:solidFill>
              <a:schemeClr val="bg2"/>
            </a:solidFill>
            <a:ln>
              <a:solidFill>
                <a:srgbClr val="7030A0"/>
              </a:solidFill>
            </a:ln>
            <a:effectLst>
              <a:glow rad="25400">
                <a:srgbClr val="7030A0">
                  <a:alpha val="39000"/>
                </a:srgbClr>
              </a:glo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2" name="Gruppo 31"/>
            <p:cNvGrpSpPr/>
            <p:nvPr/>
          </p:nvGrpSpPr>
          <p:grpSpPr>
            <a:xfrm rot="5400000">
              <a:off x="942392" y="2725386"/>
              <a:ext cx="222345" cy="308814"/>
              <a:chOff x="167034" y="4994825"/>
              <a:chExt cx="172135" cy="293081"/>
            </a:xfrm>
            <a:solidFill>
              <a:schemeClr val="bg2"/>
            </a:solidFill>
          </p:grpSpPr>
          <p:sp>
            <p:nvSpPr>
              <p:cNvPr id="52" name="Rettangolo 51"/>
              <p:cNvSpPr/>
              <p:nvPr/>
            </p:nvSpPr>
            <p:spPr>
              <a:xfrm rot="10800000">
                <a:off x="167034" y="4994825"/>
                <a:ext cx="123215" cy="293081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  <a:effectLst/>
              <a:scene3d>
                <a:camera prst="orthographicFront">
                  <a:rot lat="0" lon="0" rev="0"/>
                </a:camera>
                <a:lightRig rig="threePt" dir="t"/>
              </a:scene3d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53" name="Rettangolo 52"/>
              <p:cNvSpPr/>
              <p:nvPr/>
            </p:nvSpPr>
            <p:spPr>
              <a:xfrm rot="10800000">
                <a:off x="299480" y="5070376"/>
                <a:ext cx="39689" cy="141979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  <a:effectLst/>
              <a:scene3d>
                <a:camera prst="orthographicFront">
                  <a:rot lat="0" lon="0" rev="0"/>
                </a:camera>
                <a:lightRig rig="threePt" dir="t"/>
              </a:scene3d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</p:grpSp>
        <p:cxnSp>
          <p:nvCxnSpPr>
            <p:cNvPr id="33" name="Connettore 1 32"/>
            <p:cNvCxnSpPr/>
            <p:nvPr/>
          </p:nvCxnSpPr>
          <p:spPr>
            <a:xfrm rot="5400000" flipV="1">
              <a:off x="883452" y="3147327"/>
              <a:ext cx="311316" cy="4294"/>
            </a:xfrm>
            <a:prstGeom prst="line">
              <a:avLst/>
            </a:prstGeom>
            <a:solidFill>
              <a:schemeClr val="bg2"/>
            </a:solidFill>
            <a:ln>
              <a:solidFill>
                <a:srgbClr val="7030A0"/>
              </a:solidFill>
            </a:ln>
            <a:effectLst>
              <a:glow rad="25400">
                <a:srgbClr val="7030A0">
                  <a:alpha val="39000"/>
                </a:srgbClr>
              </a:glo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34" name="Immagine 3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981447" y="3260097"/>
              <a:ext cx="147524" cy="136244"/>
            </a:xfrm>
            <a:prstGeom prst="rect">
              <a:avLst/>
            </a:prstGeom>
            <a:solidFill>
              <a:schemeClr val="bg2"/>
            </a:solidFill>
          </p:spPr>
        </p:pic>
        <p:pic>
          <p:nvPicPr>
            <p:cNvPr id="35" name="Immagine 34" descr="b-lens1.png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 flipH="1">
              <a:off x="1533095" y="2938794"/>
              <a:ext cx="38439" cy="130357"/>
            </a:xfrm>
            <a:prstGeom prst="rect">
              <a:avLst/>
            </a:prstGeom>
            <a:solidFill>
              <a:schemeClr val="bg2"/>
            </a:solidFill>
            <a:scene3d>
              <a:camera prst="orthographicFront">
                <a:rot lat="0" lon="0" rev="0"/>
              </a:camera>
              <a:lightRig rig="threePt" dir="t"/>
            </a:scene3d>
          </p:spPr>
        </p:pic>
        <p:pic>
          <p:nvPicPr>
            <p:cNvPr id="36" name="Immagine 35" descr="b-lens1.png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250428" y="3231992"/>
              <a:ext cx="51559" cy="174852"/>
            </a:xfrm>
            <a:prstGeom prst="rect">
              <a:avLst/>
            </a:prstGeom>
            <a:solidFill>
              <a:schemeClr val="bg2"/>
            </a:solidFill>
            <a:scene3d>
              <a:camera prst="orthographicFront">
                <a:rot lat="0" lon="0" rev="16200000"/>
              </a:camera>
              <a:lightRig rig="threePt" dir="t"/>
            </a:scene3d>
          </p:spPr>
        </p:pic>
        <p:pic>
          <p:nvPicPr>
            <p:cNvPr id="37" name="Immagine 36" descr="b-wpred.png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733832" y="2678945"/>
              <a:ext cx="29104" cy="124551"/>
            </a:xfrm>
            <a:prstGeom prst="rect">
              <a:avLst/>
            </a:prstGeom>
            <a:solidFill>
              <a:schemeClr val="bg2"/>
            </a:solidFill>
            <a:scene3d>
              <a:camera prst="orthographicFront">
                <a:rot lat="0" lon="0" rev="5400000"/>
              </a:camera>
              <a:lightRig rig="threePt" dir="t"/>
            </a:scene3d>
          </p:spPr>
        </p:pic>
        <p:pic>
          <p:nvPicPr>
            <p:cNvPr id="39" name="Immagine 38" descr="b-mir.png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546498" y="3276128"/>
              <a:ext cx="54598" cy="136837"/>
            </a:xfrm>
            <a:prstGeom prst="rect">
              <a:avLst/>
            </a:prstGeom>
            <a:solidFill>
              <a:schemeClr val="bg2"/>
            </a:solidFill>
            <a:scene3d>
              <a:camera prst="orthographicFront">
                <a:rot lat="0" lon="0" rev="2700000"/>
              </a:camera>
              <a:lightRig rig="threePt" dir="t"/>
            </a:scene3d>
          </p:spPr>
        </p:pic>
        <p:pic>
          <p:nvPicPr>
            <p:cNvPr id="40" name="Immagine 39" descr="b-lens1.png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833234" y="3234248"/>
              <a:ext cx="51559" cy="174852"/>
            </a:xfrm>
            <a:prstGeom prst="rect">
              <a:avLst/>
            </a:prstGeom>
            <a:solidFill>
              <a:schemeClr val="bg2"/>
            </a:solidFill>
            <a:scene3d>
              <a:camera prst="orthographicFront">
                <a:rot lat="0" lon="0" rev="5400000"/>
              </a:camera>
              <a:lightRig rig="threePt" dir="t"/>
            </a:scene3d>
          </p:spPr>
        </p:pic>
        <p:pic>
          <p:nvPicPr>
            <p:cNvPr id="41" name="Immagine 40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 flipH="1">
              <a:off x="1142684" y="3589499"/>
              <a:ext cx="33635" cy="144223"/>
            </a:xfrm>
            <a:prstGeom prst="rect">
              <a:avLst/>
            </a:prstGeom>
            <a:solidFill>
              <a:schemeClr val="bg2"/>
            </a:solidFill>
          </p:spPr>
        </p:pic>
        <p:pic>
          <p:nvPicPr>
            <p:cNvPr id="42" name="Immagine 41" descr="b-mir.png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602397" y="3224019"/>
              <a:ext cx="56564" cy="141765"/>
            </a:xfrm>
            <a:prstGeom prst="rect">
              <a:avLst/>
            </a:prstGeom>
            <a:solidFill>
              <a:schemeClr val="bg2"/>
            </a:solidFill>
            <a:scene3d>
              <a:camera prst="orthographicFront">
                <a:rot lat="0" lon="0" rev="13500000"/>
              </a:camera>
              <a:lightRig rig="threePt" dir="t"/>
            </a:scene3d>
          </p:spPr>
        </p:pic>
        <p:pic>
          <p:nvPicPr>
            <p:cNvPr id="44" name="Immagine 43" descr="b-mir.png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610220" y="3629365"/>
              <a:ext cx="56564" cy="141765"/>
            </a:xfrm>
            <a:prstGeom prst="rect">
              <a:avLst/>
            </a:prstGeom>
            <a:solidFill>
              <a:schemeClr val="bg2"/>
            </a:solidFill>
            <a:scene3d>
              <a:camera prst="orthographicFront">
                <a:rot lat="0" lon="0" rev="18900000"/>
              </a:camera>
              <a:lightRig rig="threePt" dir="t"/>
            </a:scene3d>
          </p:spPr>
        </p:pic>
        <p:pic>
          <p:nvPicPr>
            <p:cNvPr id="45" name="Immagine 44" descr="b-mir.png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820427" y="3558770"/>
              <a:ext cx="69108" cy="173206"/>
            </a:xfrm>
            <a:prstGeom prst="rect">
              <a:avLst/>
            </a:prstGeom>
            <a:solidFill>
              <a:schemeClr val="bg2"/>
            </a:solidFill>
            <a:scene3d>
              <a:camera prst="orthographicFront">
                <a:rot lat="0" lon="0" rev="6900000"/>
              </a:camera>
              <a:lightRig rig="threePt" dir="t"/>
            </a:scene3d>
          </p:spPr>
        </p:pic>
        <p:pic>
          <p:nvPicPr>
            <p:cNvPr id="46" name="Immagine 45" descr="b-mir.png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852869" y="3907217"/>
              <a:ext cx="69108" cy="173206"/>
            </a:xfrm>
            <a:prstGeom prst="rect">
              <a:avLst/>
            </a:prstGeom>
            <a:solidFill>
              <a:schemeClr val="bg2"/>
            </a:solidFill>
            <a:scene3d>
              <a:camera prst="orthographicFront">
                <a:rot lat="0" lon="0" rev="16500000"/>
              </a:camera>
              <a:lightRig rig="threePt" dir="t"/>
            </a:scene3d>
          </p:spPr>
        </p:pic>
        <p:pic>
          <p:nvPicPr>
            <p:cNvPr id="47" name="Immagine 46" descr="b-mir.png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609028" y="4058384"/>
              <a:ext cx="69108" cy="173206"/>
            </a:xfrm>
            <a:prstGeom prst="rect">
              <a:avLst/>
            </a:prstGeom>
            <a:solidFill>
              <a:schemeClr val="bg2"/>
            </a:solidFill>
            <a:scene3d>
              <a:camera prst="orthographicFront">
                <a:rot lat="0" lon="0" rev="5400000"/>
              </a:camera>
              <a:lightRig rig="threePt" dir="t"/>
            </a:scene3d>
          </p:spPr>
        </p:pic>
        <p:pic>
          <p:nvPicPr>
            <p:cNvPr id="48" name="Immagine 47" descr="b-mir.png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852869" y="4245655"/>
              <a:ext cx="69108" cy="173206"/>
            </a:xfrm>
            <a:prstGeom prst="rect">
              <a:avLst/>
            </a:prstGeom>
            <a:solidFill>
              <a:schemeClr val="bg2"/>
            </a:solidFill>
            <a:scene3d>
              <a:camera prst="orthographicFront">
                <a:rot lat="0" lon="0" rev="15900000"/>
              </a:camera>
              <a:lightRig rig="threePt" dir="t"/>
            </a:scene3d>
          </p:spPr>
        </p:pic>
        <p:pic>
          <p:nvPicPr>
            <p:cNvPr id="49" name="Immagine 48" descr="b-lens1.png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745809" y="4797137"/>
              <a:ext cx="63166" cy="301436"/>
            </a:xfrm>
            <a:prstGeom prst="rect">
              <a:avLst/>
            </a:prstGeom>
            <a:solidFill>
              <a:schemeClr val="bg2"/>
            </a:solidFill>
            <a:scene3d>
              <a:camera prst="orthographicFront">
                <a:rot lat="0" lon="0" rev="3300000"/>
              </a:camera>
              <a:lightRig rig="threePt" dir="t"/>
            </a:scene3d>
          </p:spPr>
        </p:pic>
        <p:pic>
          <p:nvPicPr>
            <p:cNvPr id="51" name="Immagine 5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1488633" y="2672470"/>
              <a:ext cx="147524" cy="136244"/>
            </a:xfrm>
            <a:prstGeom prst="rect">
              <a:avLst/>
            </a:prstGeom>
            <a:solidFill>
              <a:schemeClr val="bg2"/>
            </a:solidFill>
            <a:scene3d>
              <a:camera prst="orthographicFront">
                <a:rot lat="0" lon="0" rev="5400000"/>
              </a:camera>
              <a:lightRig rig="threePt" dir="t"/>
            </a:scene3d>
          </p:spPr>
        </p:pic>
      </p:grpSp>
      <p:cxnSp>
        <p:nvCxnSpPr>
          <p:cNvPr id="104" name="Connettore 1 103"/>
          <p:cNvCxnSpPr>
            <a:cxnSpLocks/>
          </p:cNvCxnSpPr>
          <p:nvPr/>
        </p:nvCxnSpPr>
        <p:spPr>
          <a:xfrm flipH="1" flipV="1">
            <a:off x="829688" y="3772983"/>
            <a:ext cx="1419542" cy="1025123"/>
          </a:xfrm>
          <a:prstGeom prst="line">
            <a:avLst/>
          </a:prstGeom>
          <a:ln>
            <a:solidFill>
              <a:srgbClr val="7030A0"/>
            </a:solidFill>
          </a:ln>
          <a:effectLst>
            <a:glow rad="25400">
              <a:srgbClr val="7030A0">
                <a:alpha val="39000"/>
              </a:srgbClr>
            </a:glo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Ovale 10"/>
          <p:cNvSpPr/>
          <p:nvPr/>
        </p:nvSpPr>
        <p:spPr>
          <a:xfrm>
            <a:off x="3308760" y="4349034"/>
            <a:ext cx="1261365" cy="1216591"/>
          </a:xfrm>
          <a:prstGeom prst="ellipse">
            <a:avLst/>
          </a:prstGeom>
          <a:solidFill>
            <a:schemeClr val="bg2">
              <a:lumMod val="75000"/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4" name="Rettangolo 13"/>
          <p:cNvSpPr/>
          <p:nvPr/>
        </p:nvSpPr>
        <p:spPr>
          <a:xfrm>
            <a:off x="3094646" y="5591024"/>
            <a:ext cx="4603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/>
              <a:t>M</a:t>
            </a:r>
            <a:r>
              <a:rPr lang="it-IT" baseline="-25000"/>
              <a:t>1</a:t>
            </a:r>
            <a:endParaRPr lang="it-IT"/>
          </a:p>
        </p:txBody>
      </p:sp>
      <p:sp>
        <p:nvSpPr>
          <p:cNvPr id="63" name="Rettangolo 62"/>
          <p:cNvSpPr/>
          <p:nvPr/>
        </p:nvSpPr>
        <p:spPr>
          <a:xfrm>
            <a:off x="3448109" y="3841190"/>
            <a:ext cx="4603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/>
              <a:t>M</a:t>
            </a:r>
            <a:r>
              <a:rPr lang="it-IT" baseline="-25000"/>
              <a:t>2</a:t>
            </a:r>
            <a:endParaRPr lang="it-IT"/>
          </a:p>
        </p:txBody>
      </p:sp>
      <p:sp>
        <p:nvSpPr>
          <p:cNvPr id="65" name="Rettangolo 64"/>
          <p:cNvSpPr/>
          <p:nvPr/>
        </p:nvSpPr>
        <p:spPr>
          <a:xfrm>
            <a:off x="4709324" y="4398489"/>
            <a:ext cx="4603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/>
              <a:t>M</a:t>
            </a:r>
            <a:r>
              <a:rPr lang="it-IT" baseline="-25000"/>
              <a:t>3</a:t>
            </a:r>
            <a:endParaRPr lang="it-IT"/>
          </a:p>
        </p:txBody>
      </p:sp>
      <p:pic>
        <p:nvPicPr>
          <p:cNvPr id="68" name="Immagine 67">
            <a:extLst>
              <a:ext uri="{FF2B5EF4-FFF2-40B4-BE49-F238E27FC236}">
                <a16:creationId xmlns:a16="http://schemas.microsoft.com/office/drawing/2014/main" id="{E04BBFD9-101D-6245-8871-31FF6B0FB21E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0" t="5810" r="3212" b="4586"/>
          <a:stretch/>
        </p:blipFill>
        <p:spPr>
          <a:xfrm>
            <a:off x="7569592" y="4055063"/>
            <a:ext cx="4441174" cy="2528588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037C40DD-436A-334C-95A3-018511CC6DA9}"/>
              </a:ext>
            </a:extLst>
          </p:cNvPr>
          <p:cNvSpPr txBox="1"/>
          <p:nvPr/>
        </p:nvSpPr>
        <p:spPr>
          <a:xfrm>
            <a:off x="3777262" y="4345127"/>
            <a:ext cx="518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/>
              <a:t>TM</a:t>
            </a:r>
          </a:p>
        </p:txBody>
      </p:sp>
      <p:cxnSp>
        <p:nvCxnSpPr>
          <p:cNvPr id="70" name="Connettore 1 69">
            <a:extLst>
              <a:ext uri="{FF2B5EF4-FFF2-40B4-BE49-F238E27FC236}">
                <a16:creationId xmlns:a16="http://schemas.microsoft.com/office/drawing/2014/main" id="{B8825CF3-582C-FF43-8C7C-C8A48A9A4DF8}"/>
              </a:ext>
            </a:extLst>
          </p:cNvPr>
          <p:cNvCxnSpPr>
            <a:cxnSpLocks/>
          </p:cNvCxnSpPr>
          <p:nvPr/>
        </p:nvCxnSpPr>
        <p:spPr>
          <a:xfrm>
            <a:off x="3992563" y="3051544"/>
            <a:ext cx="8701" cy="1746560"/>
          </a:xfrm>
          <a:prstGeom prst="line">
            <a:avLst/>
          </a:prstGeom>
          <a:ln>
            <a:solidFill>
              <a:srgbClr val="FF0000"/>
            </a:solidFill>
          </a:ln>
          <a:effectLst>
            <a:glow rad="101600">
              <a:srgbClr val="FF0000">
                <a:alpha val="40000"/>
              </a:srgb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1" name="Connettore 1 70">
            <a:extLst>
              <a:ext uri="{FF2B5EF4-FFF2-40B4-BE49-F238E27FC236}">
                <a16:creationId xmlns:a16="http://schemas.microsoft.com/office/drawing/2014/main" id="{2EA54864-B6FB-1444-B55F-E09ADDB1AEB8}"/>
              </a:ext>
            </a:extLst>
          </p:cNvPr>
          <p:cNvCxnSpPr>
            <a:cxnSpLocks/>
          </p:cNvCxnSpPr>
          <p:nvPr/>
        </p:nvCxnSpPr>
        <p:spPr>
          <a:xfrm>
            <a:off x="4001264" y="5060922"/>
            <a:ext cx="7021" cy="288894"/>
          </a:xfrm>
          <a:prstGeom prst="line">
            <a:avLst/>
          </a:prstGeom>
          <a:ln>
            <a:solidFill>
              <a:srgbClr val="FF0000"/>
            </a:solidFill>
          </a:ln>
          <a:effectLst>
            <a:glow rad="101600">
              <a:srgbClr val="FF0000">
                <a:alpha val="40000"/>
              </a:srgb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4" name="CasellaDiTesto 53">
            <a:extLst>
              <a:ext uri="{FF2B5EF4-FFF2-40B4-BE49-F238E27FC236}">
                <a16:creationId xmlns:a16="http://schemas.microsoft.com/office/drawing/2014/main" id="{86754999-9A84-C64B-909A-6A25954A976F}"/>
              </a:ext>
            </a:extLst>
          </p:cNvPr>
          <p:cNvSpPr txBox="1"/>
          <p:nvPr/>
        </p:nvSpPr>
        <p:spPr>
          <a:xfrm>
            <a:off x="2393629" y="5998568"/>
            <a:ext cx="934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err="1">
                <a:latin typeface="Courier New" panose="02070309020205020404" pitchFamily="49" charset="0"/>
                <a:cs typeface="Courier New" panose="02070309020205020404" pitchFamily="49" charset="0"/>
              </a:rPr>
              <a:t>Tower</a:t>
            </a:r>
            <a:endParaRPr lang="it-IT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cxnSp>
        <p:nvCxnSpPr>
          <p:cNvPr id="80" name="Connettore 1 79">
            <a:extLst>
              <a:ext uri="{FF2B5EF4-FFF2-40B4-BE49-F238E27FC236}">
                <a16:creationId xmlns:a16="http://schemas.microsoft.com/office/drawing/2014/main" id="{3904AE3E-0B75-A846-B54A-590B8AB003B5}"/>
              </a:ext>
            </a:extLst>
          </p:cNvPr>
          <p:cNvCxnSpPr>
            <a:cxnSpLocks/>
          </p:cNvCxnSpPr>
          <p:nvPr/>
        </p:nvCxnSpPr>
        <p:spPr>
          <a:xfrm>
            <a:off x="4002481" y="5363042"/>
            <a:ext cx="5804" cy="1120694"/>
          </a:xfrm>
          <a:prstGeom prst="line">
            <a:avLst/>
          </a:prstGeom>
          <a:ln>
            <a:solidFill>
              <a:srgbClr val="FF0000"/>
            </a:solidFill>
          </a:ln>
          <a:effectLst>
            <a:glow rad="101600">
              <a:srgbClr val="FF0000">
                <a:alpha val="40000"/>
              </a:srgb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3" name="Immagine 82">
            <a:extLst>
              <a:ext uri="{FF2B5EF4-FFF2-40B4-BE49-F238E27FC236}">
                <a16:creationId xmlns:a16="http://schemas.microsoft.com/office/drawing/2014/main" id="{B053DE24-876B-6F4B-BB38-7B31E413B1E1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2572" t="1643" r="3151" b="3651"/>
          <a:stretch/>
        </p:blipFill>
        <p:spPr>
          <a:xfrm>
            <a:off x="7569592" y="1091487"/>
            <a:ext cx="4373317" cy="2875453"/>
          </a:xfrm>
          <a:prstGeom prst="rect">
            <a:avLst/>
          </a:prstGeom>
        </p:spPr>
      </p:pic>
      <p:cxnSp>
        <p:nvCxnSpPr>
          <p:cNvPr id="78" name="Connettore 2 77">
            <a:extLst>
              <a:ext uri="{FF2B5EF4-FFF2-40B4-BE49-F238E27FC236}">
                <a16:creationId xmlns:a16="http://schemas.microsoft.com/office/drawing/2014/main" id="{E22EDC49-58C2-7D40-9BC1-BCBDCE824807}"/>
              </a:ext>
            </a:extLst>
          </p:cNvPr>
          <p:cNvCxnSpPr>
            <a:cxnSpLocks/>
          </p:cNvCxnSpPr>
          <p:nvPr/>
        </p:nvCxnSpPr>
        <p:spPr>
          <a:xfrm>
            <a:off x="2377754" y="2296087"/>
            <a:ext cx="5022790" cy="19421"/>
          </a:xfrm>
          <a:prstGeom prst="straightConnector1">
            <a:avLst/>
          </a:prstGeom>
          <a:ln w="15875">
            <a:solidFill>
              <a:srgbClr val="73D0BA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Connettore 2 86">
            <a:extLst>
              <a:ext uri="{FF2B5EF4-FFF2-40B4-BE49-F238E27FC236}">
                <a16:creationId xmlns:a16="http://schemas.microsoft.com/office/drawing/2014/main" id="{D0389AC8-FD46-514B-9F3E-0BCD36D9097E}"/>
              </a:ext>
            </a:extLst>
          </p:cNvPr>
          <p:cNvCxnSpPr>
            <a:cxnSpLocks/>
          </p:cNvCxnSpPr>
          <p:nvPr/>
        </p:nvCxnSpPr>
        <p:spPr>
          <a:xfrm>
            <a:off x="5581086" y="4918263"/>
            <a:ext cx="1819458" cy="0"/>
          </a:xfrm>
          <a:prstGeom prst="straightConnector1">
            <a:avLst/>
          </a:prstGeom>
          <a:ln w="12700">
            <a:solidFill>
              <a:srgbClr val="73D0BA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A0D1B8B8-02B7-794C-AAA0-4FCF37FCB629}"/>
              </a:ext>
            </a:extLst>
          </p:cNvPr>
          <p:cNvSpPr txBox="1"/>
          <p:nvPr/>
        </p:nvSpPr>
        <p:spPr>
          <a:xfrm>
            <a:off x="3398963" y="2653742"/>
            <a:ext cx="1536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>
                <a:latin typeface="Courier New" panose="02070309020205020404" pitchFamily="49" charset="0"/>
                <a:cs typeface="Courier New" panose="02070309020205020404" pitchFamily="49" charset="0"/>
              </a:rPr>
              <a:t>ITF BEAM</a:t>
            </a:r>
          </a:p>
        </p:txBody>
      </p:sp>
      <p:cxnSp>
        <p:nvCxnSpPr>
          <p:cNvPr id="75" name="Connettore 1 74">
            <a:extLst>
              <a:ext uri="{FF2B5EF4-FFF2-40B4-BE49-F238E27FC236}">
                <a16:creationId xmlns:a16="http://schemas.microsoft.com/office/drawing/2014/main" id="{3550503C-B21D-8D4F-99FE-34E9F590F279}"/>
              </a:ext>
            </a:extLst>
          </p:cNvPr>
          <p:cNvCxnSpPr>
            <a:cxnSpLocks/>
          </p:cNvCxnSpPr>
          <p:nvPr/>
        </p:nvCxnSpPr>
        <p:spPr>
          <a:xfrm flipV="1">
            <a:off x="10155935" y="5274794"/>
            <a:ext cx="1065342" cy="121010"/>
          </a:xfrm>
          <a:prstGeom prst="line">
            <a:avLst/>
          </a:prstGeom>
          <a:ln w="3175">
            <a:solidFill>
              <a:srgbClr val="FF0000"/>
            </a:solidFill>
          </a:ln>
          <a:effectLst>
            <a:glow rad="50800">
              <a:srgbClr val="FF0000">
                <a:alpha val="68000"/>
              </a:srgb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7" name="Connettore 1 66">
            <a:extLst>
              <a:ext uri="{FF2B5EF4-FFF2-40B4-BE49-F238E27FC236}">
                <a16:creationId xmlns:a16="http://schemas.microsoft.com/office/drawing/2014/main" id="{6D4A4681-FDF3-4147-B4E7-C140845DBAF7}"/>
              </a:ext>
            </a:extLst>
          </p:cNvPr>
          <p:cNvCxnSpPr>
            <a:cxnSpLocks/>
          </p:cNvCxnSpPr>
          <p:nvPr/>
        </p:nvCxnSpPr>
        <p:spPr>
          <a:xfrm>
            <a:off x="8464061" y="5084041"/>
            <a:ext cx="2757216" cy="190753"/>
          </a:xfrm>
          <a:prstGeom prst="line">
            <a:avLst/>
          </a:prstGeom>
          <a:ln w="3175">
            <a:solidFill>
              <a:srgbClr val="FF0000"/>
            </a:solidFill>
          </a:ln>
          <a:effectLst>
            <a:glow rad="127000">
              <a:srgbClr val="FF0000">
                <a:alpha val="66000"/>
              </a:srgb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2" name="Immagine 71">
            <a:extLst>
              <a:ext uri="{FF2B5EF4-FFF2-40B4-BE49-F238E27FC236}">
                <a16:creationId xmlns:a16="http://schemas.microsoft.com/office/drawing/2014/main" id="{26384169-8F14-1E40-8400-C1BFDCF20B05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81" r="4639"/>
          <a:stretch/>
        </p:blipFill>
        <p:spPr>
          <a:xfrm>
            <a:off x="5259666" y="2432728"/>
            <a:ext cx="2206643" cy="1979249"/>
          </a:xfrm>
          <a:prstGeom prst="rect">
            <a:avLst/>
          </a:prstGeom>
        </p:spPr>
      </p:pic>
      <p:sp>
        <p:nvSpPr>
          <p:cNvPr id="10" name="Segnaposto numero diapositiva 9">
            <a:extLst>
              <a:ext uri="{FF2B5EF4-FFF2-40B4-BE49-F238E27FC236}">
                <a16:creationId xmlns:a16="http://schemas.microsoft.com/office/drawing/2014/main" id="{16145344-52C7-4550-4E7D-094C3C6DB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599" y="6218525"/>
            <a:ext cx="2743200" cy="365125"/>
          </a:xfrm>
        </p:spPr>
        <p:txBody>
          <a:bodyPr/>
          <a:lstStyle/>
          <a:p>
            <a:fld id="{A1B7A47C-697F-7941-A965-C5009E05ECEF}" type="slidenum">
              <a:rPr lang="it-IT" smtClean="0"/>
              <a:t>26</a:t>
            </a:fld>
            <a:endParaRPr lang="it-IT"/>
          </a:p>
        </p:txBody>
      </p:sp>
      <p:sp>
        <p:nvSpPr>
          <p:cNvPr id="4" name="Titolo 2">
            <a:extLst>
              <a:ext uri="{FF2B5EF4-FFF2-40B4-BE49-F238E27FC236}">
                <a16:creationId xmlns:a16="http://schemas.microsoft.com/office/drawing/2014/main" id="{21B038B1-8A49-EFA2-E6EE-C2590429A650}"/>
              </a:ext>
            </a:extLst>
          </p:cNvPr>
          <p:cNvSpPr txBox="1">
            <a:spLocks/>
          </p:cNvSpPr>
          <p:nvPr/>
        </p:nvSpPr>
        <p:spPr>
          <a:xfrm>
            <a:off x="347921" y="-60325"/>
            <a:ext cx="1137648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800" dirty="0"/>
              <a:t>⚜️</a:t>
            </a:r>
            <a:r>
              <a:rPr lang="it-IT" sz="3600" dirty="0"/>
              <a:t> </a:t>
            </a:r>
            <a:r>
              <a:rPr lang="it-IT" sz="3400" dirty="0">
                <a:latin typeface="Cinzel" pitchFamily="2" charset="77"/>
                <a:cs typeface="Courier New" panose="02070309020205020404" pitchFamily="49" charset="0"/>
              </a:rPr>
              <a:t>HWS-OFF AXIS</a:t>
            </a:r>
            <a:r>
              <a:rPr lang="it-IT" sz="3400" b="1" dirty="0">
                <a:latin typeface="Cinzel" pitchFamily="2" charset="77"/>
                <a:cs typeface="Courier New" panose="02070309020205020404" pitchFamily="49" charset="0"/>
              </a:rPr>
              <a:t> </a:t>
            </a:r>
            <a:endParaRPr lang="en-US" sz="3400" dirty="0">
              <a:latin typeface="Cinzel" pitchFamily="2" charset="77"/>
              <a:cs typeface="Courier New" panose="02070309020205020404" pitchFamily="49" charset="0"/>
            </a:endParaRPr>
          </a:p>
        </p:txBody>
      </p:sp>
      <p:cxnSp>
        <p:nvCxnSpPr>
          <p:cNvPr id="5" name="Connettore dritto 4">
            <a:extLst>
              <a:ext uri="{FF2B5EF4-FFF2-40B4-BE49-F238E27FC236}">
                <a16:creationId xmlns:a16="http://schemas.microsoft.com/office/drawing/2014/main" id="{3CF84137-8971-1F82-EC1E-A023C5B61BFF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Connettore dritto 5">
            <a:extLst>
              <a:ext uri="{FF2B5EF4-FFF2-40B4-BE49-F238E27FC236}">
                <a16:creationId xmlns:a16="http://schemas.microsoft.com/office/drawing/2014/main" id="{23D8B81C-D29C-8439-FDC7-7824048E2748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D8075111-7770-FE73-4395-700845D28C2A}"/>
              </a:ext>
            </a:extLst>
          </p:cNvPr>
          <p:cNvSpPr txBox="1"/>
          <p:nvPr/>
        </p:nvSpPr>
        <p:spPr>
          <a:xfrm>
            <a:off x="7523678" y="6552842"/>
            <a:ext cx="28889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i="1" dirty="0">
                <a:solidFill>
                  <a:schemeClr val="accent4">
                    <a:lumMod val="75000"/>
                  </a:schemeClr>
                </a:solidFill>
                <a:latin typeface="Cambria" panose="02040503050406030204" pitchFamily="18" charset="0"/>
              </a:rPr>
              <a:t>Credit by Maurizio Perciballi </a:t>
            </a:r>
          </a:p>
        </p:txBody>
      </p:sp>
      <p:sp>
        <p:nvSpPr>
          <p:cNvPr id="15" name="Segnaposto piè di pagina 1">
            <a:extLst>
              <a:ext uri="{FF2B5EF4-FFF2-40B4-BE49-F238E27FC236}">
                <a16:creationId xmlns:a16="http://schemas.microsoft.com/office/drawing/2014/main" id="{5F4CF280-F3F0-F823-0724-FF8E4E4A3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087FC9C7-9A3D-070A-1FFF-58546DB97D2A}"/>
              </a:ext>
            </a:extLst>
          </p:cNvPr>
          <p:cNvSpPr txBox="1"/>
          <p:nvPr/>
        </p:nvSpPr>
        <p:spPr>
          <a:xfrm>
            <a:off x="2845508" y="1237339"/>
            <a:ext cx="440424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Probe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beam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injected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off-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axis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with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respect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to the ITF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beam</a:t>
            </a:r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Sensitive to the HR-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surface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thermo-elastic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deformation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017167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egnaposto piè di pagina 1">
            <a:extLst>
              <a:ext uri="{FF2B5EF4-FFF2-40B4-BE49-F238E27FC236}">
                <a16:creationId xmlns:a16="http://schemas.microsoft.com/office/drawing/2014/main" id="{26FAA521-9F08-465F-F2F4-3EB6FCBCA6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0940BCAA-DA15-7D4B-B6C7-DC4D6C05F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pPr/>
              <a:t>27</a:t>
            </a:fld>
            <a:endParaRPr lang="it-IT"/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21E4BB1F-615B-7B4E-9C1D-E73F9CC516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623" r="66336" b="54123"/>
          <a:stretch/>
        </p:blipFill>
        <p:spPr>
          <a:xfrm>
            <a:off x="8240030" y="2377027"/>
            <a:ext cx="3712813" cy="2914484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C2F8E583-6AA4-AAFF-6429-746BA76DE851}"/>
              </a:ext>
            </a:extLst>
          </p:cNvPr>
          <p:cNvSpPr txBox="1"/>
          <p:nvPr/>
        </p:nvSpPr>
        <p:spPr>
          <a:xfrm>
            <a:off x="8924081" y="1591413"/>
            <a:ext cx="23447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dirty="0">
                <a:latin typeface="Cambria" panose="02040503050406030204" pitchFamily="18" charset="0"/>
                <a:cs typeface="Courier New" panose="02070309020205020404" pitchFamily="49" charset="0"/>
              </a:rPr>
              <a:t>Carrier field on the </a:t>
            </a:r>
          </a:p>
          <a:p>
            <a:pPr algn="ctr"/>
            <a:r>
              <a:rPr lang="it-IT" sz="1400" dirty="0">
                <a:latin typeface="Cambria" panose="02040503050406030204" pitchFamily="18" charset="0"/>
                <a:cs typeface="Courier New" panose="02070309020205020404" pitchFamily="49" charset="0"/>
              </a:rPr>
              <a:t>Dark Fringe with the ITF in the </a:t>
            </a:r>
            <a:r>
              <a:rPr lang="it-IT" sz="1400" dirty="0" err="1">
                <a:latin typeface="Cambria" panose="02040503050406030204" pitchFamily="18" charset="0"/>
                <a:cs typeface="Courier New" panose="02070309020205020404" pitchFamily="49" charset="0"/>
              </a:rPr>
              <a:t>final</a:t>
            </a:r>
            <a:r>
              <a:rPr lang="it-IT" sz="1400" dirty="0">
                <a:latin typeface="Cambria" panose="02040503050406030204" pitchFamily="18" charset="0"/>
                <a:cs typeface="Courier New" panose="02070309020205020404" pitchFamily="49" charset="0"/>
              </a:rPr>
              <a:t> working point </a:t>
            </a:r>
          </a:p>
        </p:txBody>
      </p:sp>
      <p:pic>
        <p:nvPicPr>
          <p:cNvPr id="17" name="Immagine 16" descr="Immagine che contiene testo, diagramma, linea, schermata&#10;&#10;Descrizione generata automaticamente">
            <a:extLst>
              <a:ext uri="{FF2B5EF4-FFF2-40B4-BE49-F238E27FC236}">
                <a16:creationId xmlns:a16="http://schemas.microsoft.com/office/drawing/2014/main" id="{975DE244-3150-15A2-5DE1-94FF31D46C9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6615"/>
          <a:stretch/>
        </p:blipFill>
        <p:spPr>
          <a:xfrm>
            <a:off x="465052" y="3356112"/>
            <a:ext cx="7688348" cy="2936936"/>
          </a:xfrm>
          <a:prstGeom prst="rect">
            <a:avLst/>
          </a:prstGeom>
          <a:ln>
            <a:solidFill>
              <a:schemeClr val="accent1">
                <a:shade val="15000"/>
              </a:schemeClr>
            </a:solidFill>
          </a:ln>
        </p:spPr>
      </p:pic>
      <p:sp>
        <p:nvSpPr>
          <p:cNvPr id="16" name="Titolo 2">
            <a:extLst>
              <a:ext uri="{FF2B5EF4-FFF2-40B4-BE49-F238E27FC236}">
                <a16:creationId xmlns:a16="http://schemas.microsoft.com/office/drawing/2014/main" id="{65CEDDC2-D70A-F346-AD9F-D087ED37F65C}"/>
              </a:ext>
            </a:extLst>
          </p:cNvPr>
          <p:cNvSpPr txBox="1">
            <a:spLocks/>
          </p:cNvSpPr>
          <p:nvPr/>
        </p:nvSpPr>
        <p:spPr>
          <a:xfrm>
            <a:off x="347921" y="-60325"/>
            <a:ext cx="1137648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800" dirty="0"/>
              <a:t>⚜️</a:t>
            </a:r>
            <a:r>
              <a:rPr lang="it-IT" sz="3600" dirty="0"/>
              <a:t> </a:t>
            </a:r>
            <a:r>
              <a:rPr lang="it-IT" sz="3400" dirty="0" err="1">
                <a:latin typeface="Cinzel" pitchFamily="2" charset="77"/>
                <a:cs typeface="Courier New" panose="02070309020205020404" pitchFamily="49" charset="0"/>
              </a:rPr>
              <a:t>Phase</a:t>
            </a:r>
            <a:r>
              <a:rPr lang="it-IT" sz="3400" dirty="0">
                <a:latin typeface="Cinzel" pitchFamily="2" charset="77"/>
                <a:cs typeface="Courier New" panose="02070309020205020404" pitchFamily="49" charset="0"/>
              </a:rPr>
              <a:t> </a:t>
            </a:r>
            <a:r>
              <a:rPr lang="it-IT" sz="3400" dirty="0" err="1">
                <a:latin typeface="Cinzel" pitchFamily="2" charset="77"/>
                <a:cs typeface="Courier New" panose="02070309020205020404" pitchFamily="49" charset="0"/>
              </a:rPr>
              <a:t>Cameras</a:t>
            </a:r>
            <a:r>
              <a:rPr lang="it-IT" sz="3400" dirty="0">
                <a:latin typeface="Cinzel" pitchFamily="2" charset="77"/>
                <a:cs typeface="Courier New" panose="02070309020205020404" pitchFamily="49" charset="0"/>
              </a:rPr>
              <a:t> (PC)</a:t>
            </a:r>
            <a:endParaRPr lang="en-US" sz="3400" dirty="0">
              <a:latin typeface="Cinzel" pitchFamily="2" charset="77"/>
              <a:cs typeface="Courier New" panose="02070309020205020404" pitchFamily="49" charset="0"/>
            </a:endParaRPr>
          </a:p>
        </p:txBody>
      </p:sp>
      <p:sp>
        <p:nvSpPr>
          <p:cNvPr id="36" name="CasellaDiTesto 35">
            <a:extLst>
              <a:ext uri="{FF2B5EF4-FFF2-40B4-BE49-F238E27FC236}">
                <a16:creationId xmlns:a16="http://schemas.microsoft.com/office/drawing/2014/main" id="{A7632250-F7E8-9940-D3E0-98CD43245C0A}"/>
              </a:ext>
            </a:extLst>
          </p:cNvPr>
          <p:cNvSpPr txBox="1"/>
          <p:nvPr/>
        </p:nvSpPr>
        <p:spPr>
          <a:xfrm>
            <a:off x="421290" y="1292828"/>
            <a:ext cx="7844612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The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phase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camera (PC)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senses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aberrations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in the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beam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propagating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through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the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interferometer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Two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phase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cameras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are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installed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at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the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bright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and dark ports of the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interferometer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  <a:cs typeface="Courier New" panose="02070309020205020404" pitchFamily="49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Heterodyne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detection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allows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independent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measurement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of the carrier, upper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sideband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, and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lower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 panose="02070309020205020404" pitchFamily="49" charset="0"/>
              </a:rPr>
              <a:t>sideband</a:t>
            </a:r>
            <a:endParaRPr lang="it-IT" sz="1600" dirty="0">
              <a:latin typeface="Book Antiqua" panose="02040602050305030304" pitchFamily="18" charset="0"/>
              <a:cs typeface="Courier New"/>
            </a:endParaRPr>
          </a:p>
        </p:txBody>
      </p:sp>
      <p:cxnSp>
        <p:nvCxnSpPr>
          <p:cNvPr id="2" name="Connettore dritto 1">
            <a:extLst>
              <a:ext uri="{FF2B5EF4-FFF2-40B4-BE49-F238E27FC236}">
                <a16:creationId xmlns:a16="http://schemas.microsoft.com/office/drawing/2014/main" id="{2E9A499F-A839-F555-39EB-1B538EA3B9FE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Connettore dritto 2">
            <a:extLst>
              <a:ext uri="{FF2B5EF4-FFF2-40B4-BE49-F238E27FC236}">
                <a16:creationId xmlns:a16="http://schemas.microsoft.com/office/drawing/2014/main" id="{50144322-9D3B-0135-EC80-1A7BC482732F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C1D8C749-C189-8CE8-A9A7-2A9E542E7146}"/>
              </a:ext>
            </a:extLst>
          </p:cNvPr>
          <p:cNvSpPr txBox="1"/>
          <p:nvPr/>
        </p:nvSpPr>
        <p:spPr>
          <a:xfrm>
            <a:off x="8924081" y="1138939"/>
            <a:ext cx="24297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b="1" dirty="0" err="1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Example</a:t>
            </a:r>
            <a:r>
              <a:rPr lang="it-IT" sz="1400" b="1" dirty="0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 </a:t>
            </a:r>
            <a:r>
              <a:rPr lang="it-IT" sz="1400" b="1" dirty="0" err="1">
                <a:solidFill>
                  <a:srgbClr val="0432FF"/>
                </a:solidFill>
                <a:latin typeface="Cambria" panose="02040503050406030204" pitchFamily="18" charset="0"/>
                <a:cs typeface="Courier New" panose="02070309020205020404" pitchFamily="49" charset="0"/>
              </a:rPr>
              <a:t>measurement</a:t>
            </a:r>
            <a:endParaRPr lang="it-IT" sz="1400" b="1" dirty="0">
              <a:solidFill>
                <a:srgbClr val="0432FF"/>
              </a:solidFill>
              <a:latin typeface="Cambria" panose="02040503050406030204" pitchFamily="18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49596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egnaposto piè di pagina 1">
            <a:extLst>
              <a:ext uri="{FF2B5EF4-FFF2-40B4-BE49-F238E27FC236}">
                <a16:creationId xmlns:a16="http://schemas.microsoft.com/office/drawing/2014/main" id="{7DD38477-A265-49EC-8A5E-B34CF8073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13333" y="6494844"/>
            <a:ext cx="4114800" cy="365125"/>
          </a:xfrm>
        </p:spPr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D1F4260D-2429-4345-B489-A635D21AF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96325" y="7413625"/>
            <a:ext cx="2743200" cy="365125"/>
          </a:xfrm>
        </p:spPr>
        <p:txBody>
          <a:bodyPr/>
          <a:lstStyle/>
          <a:p>
            <a:fld id="{A1B7A47C-697F-7941-A965-C5009E05ECEF}" type="slidenum">
              <a:rPr lang="it-IT" dirty="0" smtClean="0"/>
              <a:pPr/>
              <a:t>28</a:t>
            </a:fld>
            <a:endParaRPr lang="it-IT" dirty="0"/>
          </a:p>
        </p:txBody>
      </p:sp>
      <p:pic>
        <p:nvPicPr>
          <p:cNvPr id="34" name="Immagine 33">
            <a:extLst>
              <a:ext uri="{FF2B5EF4-FFF2-40B4-BE49-F238E27FC236}">
                <a16:creationId xmlns:a16="http://schemas.microsoft.com/office/drawing/2014/main" id="{DC2ED5DD-FDDE-6D03-6D57-9817D60BC6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847"/>
          <a:stretch>
            <a:fillRect/>
          </a:stretch>
        </p:blipFill>
        <p:spPr>
          <a:xfrm>
            <a:off x="5515529" y="1172941"/>
            <a:ext cx="5992128" cy="532190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8" name="Titolo 2">
            <a:extLst>
              <a:ext uri="{FF2B5EF4-FFF2-40B4-BE49-F238E27FC236}">
                <a16:creationId xmlns:a16="http://schemas.microsoft.com/office/drawing/2014/main" id="{258C7710-C061-E12E-400A-C51CD5B084B2}"/>
              </a:ext>
            </a:extLst>
          </p:cNvPr>
          <p:cNvSpPr txBox="1">
            <a:spLocks/>
          </p:cNvSpPr>
          <p:nvPr/>
        </p:nvSpPr>
        <p:spPr>
          <a:xfrm>
            <a:off x="347921" y="-60325"/>
            <a:ext cx="1137648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800" dirty="0"/>
              <a:t>⚜️</a:t>
            </a:r>
            <a:r>
              <a:rPr lang="it-IT" sz="3600" dirty="0"/>
              <a:t> </a:t>
            </a:r>
            <a:r>
              <a:rPr lang="it-IT" sz="3400" dirty="0">
                <a:latin typeface="Cinzel" pitchFamily="2" charset="77"/>
                <a:cs typeface="Courier New" panose="02070309020205020404" pitchFamily="49" charset="0"/>
              </a:rPr>
              <a:t>Advanced Virgo TCS</a:t>
            </a:r>
            <a:endParaRPr lang="en-US" sz="3400" dirty="0">
              <a:latin typeface="Cinzel" pitchFamily="2" charset="77"/>
              <a:cs typeface="Courier New" panose="02070309020205020404" pitchFamily="49" charset="0"/>
            </a:endParaRPr>
          </a:p>
        </p:txBody>
      </p:sp>
      <p:cxnSp>
        <p:nvCxnSpPr>
          <p:cNvPr id="2" name="Connettore dritto 1">
            <a:extLst>
              <a:ext uri="{FF2B5EF4-FFF2-40B4-BE49-F238E27FC236}">
                <a16:creationId xmlns:a16="http://schemas.microsoft.com/office/drawing/2014/main" id="{A5DB0200-9417-57E3-FDA8-ED454E30CDDF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Connettore dritto 2">
            <a:extLst>
              <a:ext uri="{FF2B5EF4-FFF2-40B4-BE49-F238E27FC236}">
                <a16:creationId xmlns:a16="http://schemas.microsoft.com/office/drawing/2014/main" id="{51574D93-4E3B-1727-2823-344C1E7750F1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Immagine 5">
            <a:extLst>
              <a:ext uri="{FF2B5EF4-FFF2-40B4-BE49-F238E27FC236}">
                <a16:creationId xmlns:a16="http://schemas.microsoft.com/office/drawing/2014/main" id="{A12051C8-3975-BB42-5157-FE79F56A8D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921" y="1082861"/>
            <a:ext cx="4722777" cy="2598515"/>
          </a:xfrm>
          <a:prstGeom prst="rect">
            <a:avLst/>
          </a:prstGeom>
        </p:spPr>
      </p:pic>
      <p:sp>
        <p:nvSpPr>
          <p:cNvPr id="12" name="Rettangolo 11">
            <a:extLst>
              <a:ext uri="{FF2B5EF4-FFF2-40B4-BE49-F238E27FC236}">
                <a16:creationId xmlns:a16="http://schemas.microsoft.com/office/drawing/2014/main" id="{E8109A22-A58C-2D0E-B0BF-282D059DA25F}"/>
              </a:ext>
            </a:extLst>
          </p:cNvPr>
          <p:cNvSpPr/>
          <p:nvPr/>
        </p:nvSpPr>
        <p:spPr>
          <a:xfrm>
            <a:off x="671332" y="5011838"/>
            <a:ext cx="223072" cy="1736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96A0716D-769E-2707-54D9-C24CCA74CC2B}"/>
              </a:ext>
            </a:extLst>
          </p:cNvPr>
          <p:cNvSpPr/>
          <p:nvPr/>
        </p:nvSpPr>
        <p:spPr>
          <a:xfrm>
            <a:off x="717270" y="5011838"/>
            <a:ext cx="79587" cy="173620"/>
          </a:xfrm>
          <a:prstGeom prst="rect">
            <a:avLst/>
          </a:prstGeom>
          <a:solidFill>
            <a:srgbClr val="0432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3" name="Rettangolo 12">
            <a:extLst>
              <a:ext uri="{FF2B5EF4-FFF2-40B4-BE49-F238E27FC236}">
                <a16:creationId xmlns:a16="http://schemas.microsoft.com/office/drawing/2014/main" id="{F7B8D5AD-7A9A-5E2A-653C-EBDC1B0058B9}"/>
              </a:ext>
            </a:extLst>
          </p:cNvPr>
          <p:cNvSpPr/>
          <p:nvPr/>
        </p:nvSpPr>
        <p:spPr>
          <a:xfrm>
            <a:off x="823370" y="5013765"/>
            <a:ext cx="79587" cy="17362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CC39E434-E669-ADE9-B989-65A1CC05A5AA}"/>
              </a:ext>
            </a:extLst>
          </p:cNvPr>
          <p:cNvSpPr txBox="1"/>
          <p:nvPr/>
        </p:nvSpPr>
        <p:spPr>
          <a:xfrm>
            <a:off x="1002959" y="4057649"/>
            <a:ext cx="1568791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it-IT" dirty="0"/>
              <a:t>HWS OFF-AXIS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CAC79DAA-D0D0-1B4C-99E3-93769EC05FA7}"/>
              </a:ext>
            </a:extLst>
          </p:cNvPr>
          <p:cNvSpPr txBox="1"/>
          <p:nvPr/>
        </p:nvSpPr>
        <p:spPr>
          <a:xfrm>
            <a:off x="1054995" y="4824562"/>
            <a:ext cx="1568791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it-IT" dirty="0"/>
              <a:t>HWS ON-AXIS</a:t>
            </a:r>
          </a:p>
        </p:txBody>
      </p:sp>
      <p:sp>
        <p:nvSpPr>
          <p:cNvPr id="8" name="Rettangolo con angoli arrotondati 7">
            <a:extLst>
              <a:ext uri="{FF2B5EF4-FFF2-40B4-BE49-F238E27FC236}">
                <a16:creationId xmlns:a16="http://schemas.microsoft.com/office/drawing/2014/main" id="{A775AA59-F910-E662-7BEA-8DE701F44600}"/>
              </a:ext>
            </a:extLst>
          </p:cNvPr>
          <p:cNvSpPr/>
          <p:nvPr/>
        </p:nvSpPr>
        <p:spPr>
          <a:xfrm>
            <a:off x="7533397" y="3115340"/>
            <a:ext cx="1956391" cy="1126975"/>
          </a:xfrm>
          <a:prstGeom prst="roundRect">
            <a:avLst/>
          </a:prstGeom>
          <a:solidFill>
            <a:srgbClr val="E8AE00">
              <a:alpha val="30454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sp>
        <p:nvSpPr>
          <p:cNvPr id="11" name="Rettangolo con angoli arrotondati 10">
            <a:extLst>
              <a:ext uri="{FF2B5EF4-FFF2-40B4-BE49-F238E27FC236}">
                <a16:creationId xmlns:a16="http://schemas.microsoft.com/office/drawing/2014/main" id="{5949BCFB-8407-0299-2C30-C6CE0FE4E027}"/>
              </a:ext>
            </a:extLst>
          </p:cNvPr>
          <p:cNvSpPr/>
          <p:nvPr/>
        </p:nvSpPr>
        <p:spPr>
          <a:xfrm rot="5400000">
            <a:off x="7997259" y="3332035"/>
            <a:ext cx="1709223" cy="1275832"/>
          </a:xfrm>
          <a:prstGeom prst="roundRect">
            <a:avLst/>
          </a:prstGeom>
          <a:solidFill>
            <a:srgbClr val="00B050">
              <a:alpha val="30454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B4739806-8C26-01A8-F1F7-D7B41A61755D}"/>
              </a:ext>
            </a:extLst>
          </p:cNvPr>
          <p:cNvSpPr txBox="1"/>
          <p:nvPr/>
        </p:nvSpPr>
        <p:spPr>
          <a:xfrm>
            <a:off x="7623123" y="3220763"/>
            <a:ext cx="5478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200" dirty="0">
                <a:solidFill>
                  <a:schemeClr val="accent4">
                    <a:lumMod val="75000"/>
                  </a:schemeClr>
                </a:solidFill>
                <a:latin typeface="Cambria" panose="02040503050406030204" pitchFamily="18" charset="0"/>
              </a:rPr>
              <a:t>PRC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DEF429A1-763D-2B94-F65F-7DDDDBF85151}"/>
              </a:ext>
            </a:extLst>
          </p:cNvPr>
          <p:cNvSpPr txBox="1"/>
          <p:nvPr/>
        </p:nvSpPr>
        <p:spPr>
          <a:xfrm>
            <a:off x="8968453" y="4426981"/>
            <a:ext cx="5478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200" b="1" dirty="0">
                <a:solidFill>
                  <a:srgbClr val="00B050"/>
                </a:solidFill>
                <a:latin typeface="Cambria" panose="02040503050406030204" pitchFamily="18" charset="0"/>
              </a:rPr>
              <a:t>SRC</a:t>
            </a:r>
          </a:p>
        </p:txBody>
      </p:sp>
      <p:pic>
        <p:nvPicPr>
          <p:cNvPr id="17" name="Immagine 16">
            <a:extLst>
              <a:ext uri="{FF2B5EF4-FFF2-40B4-BE49-F238E27FC236}">
                <a16:creationId xmlns:a16="http://schemas.microsoft.com/office/drawing/2014/main" id="{82665C25-20D1-79E4-D162-2867F6EF79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808" y="3681376"/>
            <a:ext cx="4489720" cy="2764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1052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1F7F140-59EA-5F64-9D77-53FFA59601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96AE4879-08C8-522E-E302-35A97485D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5A79EB38-F2E8-82CA-5069-3E20E48C9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29</a:t>
            </a:fld>
            <a:endParaRPr lang="it-IT"/>
          </a:p>
        </p:txBody>
      </p:sp>
      <p:sp>
        <p:nvSpPr>
          <p:cNvPr id="6" name="Titolo 2">
            <a:extLst>
              <a:ext uri="{FF2B5EF4-FFF2-40B4-BE49-F238E27FC236}">
                <a16:creationId xmlns:a16="http://schemas.microsoft.com/office/drawing/2014/main" id="{EE5DB698-D7B3-6DB9-C8C7-47B24DEB4AED}"/>
              </a:ext>
            </a:extLst>
          </p:cNvPr>
          <p:cNvSpPr txBox="1">
            <a:spLocks/>
          </p:cNvSpPr>
          <p:nvPr/>
        </p:nvSpPr>
        <p:spPr>
          <a:xfrm>
            <a:off x="347921" y="-60325"/>
            <a:ext cx="1137648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800" dirty="0"/>
              <a:t>⚜️</a:t>
            </a:r>
            <a:r>
              <a:rPr lang="it-IT" sz="3600" dirty="0"/>
              <a:t> </a:t>
            </a:r>
            <a:r>
              <a:rPr lang="it-IT" sz="3400" dirty="0">
                <a:latin typeface="Cinzel" pitchFamily="2" charset="77"/>
                <a:cs typeface="Courier New" panose="02070309020205020404" pitchFamily="49" charset="0"/>
              </a:rPr>
              <a:t>Point </a:t>
            </a:r>
            <a:r>
              <a:rPr lang="it-IT" sz="3400" dirty="0" err="1">
                <a:latin typeface="Cinzel" pitchFamily="2" charset="77"/>
                <a:cs typeface="Courier New" panose="02070309020205020404" pitchFamily="49" charset="0"/>
              </a:rPr>
              <a:t>Absorbers</a:t>
            </a:r>
            <a:r>
              <a:rPr lang="it-IT" sz="3400" dirty="0">
                <a:latin typeface="Cinzel" pitchFamily="2" charset="77"/>
                <a:cs typeface="Courier New" panose="02070309020205020404" pitchFamily="49" charset="0"/>
              </a:rPr>
              <a:t> (PA)</a:t>
            </a:r>
            <a:endParaRPr lang="en-US" sz="3400" dirty="0">
              <a:latin typeface="Cinzel" pitchFamily="2" charset="77"/>
              <a:cs typeface="Courier New" panose="02070309020205020404" pitchFamily="49" charset="0"/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71C5605A-ADE9-597D-8EFF-99927C0A6996}"/>
              </a:ext>
            </a:extLst>
          </p:cNvPr>
          <p:cNvSpPr txBox="1"/>
          <p:nvPr/>
        </p:nvSpPr>
        <p:spPr>
          <a:xfrm>
            <a:off x="421291" y="1292828"/>
            <a:ext cx="928986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Localized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high-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absorption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regions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on the HR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mirror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surfaces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:</a:t>
            </a: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small</a:t>
            </a: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randomly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distributed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across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the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optics</a:t>
            </a:r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latin typeface="Book Antiqua" panose="02040602050305030304" pitchFamily="18" charset="0"/>
              </a:rPr>
              <a:t>characterized</a:t>
            </a:r>
            <a:r>
              <a:rPr lang="it-IT" sz="1600" dirty="0">
                <a:latin typeface="Book Antiqua" panose="02040602050305030304" pitchFamily="18" charset="0"/>
              </a:rPr>
              <a:t> by optical </a:t>
            </a:r>
            <a:r>
              <a:rPr lang="it-IT" sz="1600" dirty="0" err="1">
                <a:latin typeface="Book Antiqua" panose="02040602050305030304" pitchFamily="18" charset="0"/>
              </a:rPr>
              <a:t>absorption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much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higher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than</a:t>
            </a:r>
            <a:r>
              <a:rPr lang="it-IT" sz="1600" dirty="0">
                <a:latin typeface="Book Antiqua" panose="02040602050305030304" pitchFamily="18" charset="0"/>
              </a:rPr>
              <a:t> the </a:t>
            </a:r>
            <a:r>
              <a:rPr lang="it-IT" sz="1600" dirty="0" err="1">
                <a:latin typeface="Book Antiqua" panose="02040602050305030304" pitchFamily="18" charset="0"/>
              </a:rPr>
              <a:t>average</a:t>
            </a:r>
            <a:r>
              <a:rPr lang="it-IT" sz="1600" dirty="0">
                <a:latin typeface="Book Antiqua" panose="02040602050305030304" pitchFamily="18" charset="0"/>
              </a:rPr>
              <a:t> coating </a:t>
            </a:r>
            <a:r>
              <a:rPr lang="it-IT" sz="1600" dirty="0" err="1">
                <a:latin typeface="Book Antiqua" panose="02040602050305030304" pitchFamily="18" charset="0"/>
              </a:rPr>
              <a:t>absorption</a:t>
            </a:r>
            <a:endParaRPr lang="it-IT" sz="1600" dirty="0"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Possible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origins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: </a:t>
            </a:r>
          </a:p>
          <a:p>
            <a:pPr marL="1200150" lvl="2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coating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defects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(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spectroscopic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analyses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revealed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high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concentrations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of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aluminium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in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several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absorbers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)</a:t>
            </a:r>
          </a:p>
          <a:p>
            <a:pPr marL="1200150" lvl="2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dust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particles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deposited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during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installation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or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handling</a:t>
            </a:r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First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identified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in LIGO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ITFs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and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later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observed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in Virgo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as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the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circulating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power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increased</a:t>
            </a:r>
            <a:endParaRPr lang="it-IT" sz="1600" dirty="0">
              <a:latin typeface="Book Antiqua" panose="02040602050305030304" pitchFamily="18" charset="0"/>
              <a:cs typeface="Courier New"/>
            </a:endParaRPr>
          </a:p>
        </p:txBody>
      </p:sp>
      <p:sp>
        <p:nvSpPr>
          <p:cNvPr id="13" name="Rettangolo con angoli arrotondati 12">
            <a:extLst>
              <a:ext uri="{FF2B5EF4-FFF2-40B4-BE49-F238E27FC236}">
                <a16:creationId xmlns:a16="http://schemas.microsoft.com/office/drawing/2014/main" id="{435F797D-66BF-DE62-9F42-A71464823C65}"/>
              </a:ext>
            </a:extLst>
          </p:cNvPr>
          <p:cNvSpPr/>
          <p:nvPr/>
        </p:nvSpPr>
        <p:spPr>
          <a:xfrm>
            <a:off x="479165" y="3609815"/>
            <a:ext cx="6905482" cy="1152998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Effects on the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mirror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:</a:t>
            </a: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Localized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thermo-elastic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deformation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of the HR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surface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Localized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thermal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lensing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in the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substrate</a:t>
            </a:r>
            <a:endParaRPr lang="it-IT" sz="1600" dirty="0">
              <a:solidFill>
                <a:schemeClr val="tx1"/>
              </a:solidFill>
              <a:latin typeface="Book Antiqua" panose="02040602050305030304" pitchFamily="18" charset="0"/>
            </a:endParaRPr>
          </a:p>
        </p:txBody>
      </p:sp>
      <p:sp>
        <p:nvSpPr>
          <p:cNvPr id="16" name="Rettangolo con angoli arrotondati 15">
            <a:extLst>
              <a:ext uri="{FF2B5EF4-FFF2-40B4-BE49-F238E27FC236}">
                <a16:creationId xmlns:a16="http://schemas.microsoft.com/office/drawing/2014/main" id="{DF3EF865-E851-7596-E594-02C9CC48CEFB}"/>
              </a:ext>
            </a:extLst>
          </p:cNvPr>
          <p:cNvSpPr/>
          <p:nvPr/>
        </p:nvSpPr>
        <p:spPr>
          <a:xfrm>
            <a:off x="472192" y="4797735"/>
            <a:ext cx="6912455" cy="1441019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Effects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on the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interferometer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:</a:t>
            </a: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Generation of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HOMs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in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both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the FP and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recycling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cavities</a:t>
            </a:r>
            <a:endParaRPr lang="it-IT" sz="1600" dirty="0">
              <a:solidFill>
                <a:schemeClr val="tx1"/>
              </a:solidFill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Reduction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of the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circulating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power in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both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the FP and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recycling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cavities</a:t>
            </a:r>
            <a:endParaRPr lang="it-IT" sz="1600" dirty="0">
              <a:solidFill>
                <a:schemeClr val="tx1"/>
              </a:solidFill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Degradation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of the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interferometer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duty </a:t>
            </a:r>
            <a:r>
              <a:rPr lang="it-IT" sz="1600" dirty="0" err="1">
                <a:solidFill>
                  <a:schemeClr val="tx1"/>
                </a:solidFill>
                <a:latin typeface="Book Antiqua" panose="02040602050305030304" pitchFamily="18" charset="0"/>
              </a:rPr>
              <a:t>cycle</a:t>
            </a:r>
            <a:r>
              <a:rPr lang="it-IT" sz="1600" dirty="0">
                <a:solidFill>
                  <a:schemeClr val="tx1"/>
                </a:solidFill>
                <a:latin typeface="Book Antiqua" panose="02040602050305030304" pitchFamily="18" charset="0"/>
              </a:rPr>
              <a:t> and sensitivity 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1B2EF896-41E2-4FE1-EC11-E639DFFDE366}"/>
              </a:ext>
            </a:extLst>
          </p:cNvPr>
          <p:cNvSpPr txBox="1"/>
          <p:nvPr/>
        </p:nvSpPr>
        <p:spPr>
          <a:xfrm rot="17755365">
            <a:off x="8576954" y="5145034"/>
            <a:ext cx="837929" cy="318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it-IT" sz="1200" dirty="0">
              <a:solidFill>
                <a:srgbClr val="FFFF00"/>
              </a:solidFill>
            </a:endParaRPr>
          </a:p>
        </p:txBody>
      </p:sp>
      <p:grpSp>
        <p:nvGrpSpPr>
          <p:cNvPr id="10" name="Gruppo 9">
            <a:extLst>
              <a:ext uri="{FF2B5EF4-FFF2-40B4-BE49-F238E27FC236}">
                <a16:creationId xmlns:a16="http://schemas.microsoft.com/office/drawing/2014/main" id="{272DB32D-F386-860F-31B2-CD68E869CEE2}"/>
              </a:ext>
            </a:extLst>
          </p:cNvPr>
          <p:cNvGrpSpPr/>
          <p:nvPr/>
        </p:nvGrpSpPr>
        <p:grpSpPr>
          <a:xfrm>
            <a:off x="9854489" y="1124825"/>
            <a:ext cx="2037012" cy="2658614"/>
            <a:chOff x="9854489" y="1124825"/>
            <a:chExt cx="2037012" cy="2658614"/>
          </a:xfrm>
        </p:grpSpPr>
        <p:pic>
          <p:nvPicPr>
            <p:cNvPr id="9" name="Immagine 16" descr="Immagine che contiene chiusura&#10;&#10;Descrizione generata automaticamente">
              <a:extLst>
                <a:ext uri="{FF2B5EF4-FFF2-40B4-BE49-F238E27FC236}">
                  <a16:creationId xmlns:a16="http://schemas.microsoft.com/office/drawing/2014/main" id="{59283D2F-65BA-303B-A216-4551C978284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854489" y="1553333"/>
              <a:ext cx="2037012" cy="1801598"/>
            </a:xfrm>
            <a:prstGeom prst="rect">
              <a:avLst/>
            </a:prstGeom>
          </p:spPr>
        </p:pic>
        <p:sp>
          <p:nvSpPr>
            <p:cNvPr id="11" name="CasellaDiTesto 10">
              <a:extLst>
                <a:ext uri="{FF2B5EF4-FFF2-40B4-BE49-F238E27FC236}">
                  <a16:creationId xmlns:a16="http://schemas.microsoft.com/office/drawing/2014/main" id="{7A68980D-4541-577B-FDB2-88BED793A34C}"/>
                </a:ext>
              </a:extLst>
            </p:cNvPr>
            <p:cNvSpPr txBox="1"/>
            <p:nvPr/>
          </p:nvSpPr>
          <p:spPr>
            <a:xfrm>
              <a:off x="9854489" y="3352552"/>
              <a:ext cx="2037012" cy="430887"/>
            </a:xfrm>
            <a:prstGeom prst="rect">
              <a:avLst/>
            </a:prstGeom>
            <a:solidFill>
              <a:schemeClr val="bg1"/>
            </a:solidFill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1100" noProof="0" dirty="0">
                  <a:latin typeface="+mj-lt"/>
                </a:rPr>
                <a:t> [</a:t>
              </a:r>
              <a:r>
                <a:rPr lang="it-IT" sz="1100" b="1" dirty="0">
                  <a:latin typeface="+mj-lt"/>
                </a:rPr>
                <a:t>Aidan F. Brooks, et al.. </a:t>
              </a:r>
              <a:r>
                <a:rPr lang="nl-NL" sz="1100" dirty="0">
                  <a:latin typeface="+mj-lt"/>
                </a:rPr>
                <a:t>Appl.   </a:t>
              </a:r>
            </a:p>
            <a:p>
              <a:r>
                <a:rPr lang="nl-NL" sz="1100" dirty="0">
                  <a:latin typeface="+mj-lt"/>
                </a:rPr>
                <a:t>   </a:t>
              </a:r>
              <a:r>
                <a:rPr lang="nl-NL" sz="1100" dirty="0" err="1">
                  <a:latin typeface="+mj-lt"/>
                </a:rPr>
                <a:t>Opt</a:t>
              </a:r>
              <a:r>
                <a:rPr lang="nl-NL" sz="1100" dirty="0">
                  <a:latin typeface="+mj-lt"/>
                </a:rPr>
                <a:t>. </a:t>
              </a:r>
              <a:r>
                <a:rPr lang="nl-NL" sz="1100" b="1" dirty="0">
                  <a:latin typeface="+mj-lt"/>
                </a:rPr>
                <a:t>60</a:t>
              </a:r>
              <a:r>
                <a:rPr lang="nl-NL" sz="1100" dirty="0">
                  <a:latin typeface="+mj-lt"/>
                </a:rPr>
                <a:t>, 4047-4063 (2021)</a:t>
              </a:r>
              <a:r>
                <a:rPr lang="en-GB" sz="1100" noProof="0" dirty="0">
                  <a:latin typeface="+mj-lt"/>
                </a:rPr>
                <a:t>]</a:t>
              </a:r>
            </a:p>
          </p:txBody>
        </p:sp>
        <p:sp>
          <p:nvSpPr>
            <p:cNvPr id="25" name="CasellaDiTesto 24">
              <a:extLst>
                <a:ext uri="{FF2B5EF4-FFF2-40B4-BE49-F238E27FC236}">
                  <a16:creationId xmlns:a16="http://schemas.microsoft.com/office/drawing/2014/main" id="{70D454B9-3FF8-2A6D-518B-44870E331FD3}"/>
                </a:ext>
              </a:extLst>
            </p:cNvPr>
            <p:cNvSpPr txBox="1"/>
            <p:nvPr/>
          </p:nvSpPr>
          <p:spPr>
            <a:xfrm>
              <a:off x="9854489" y="1124825"/>
              <a:ext cx="2037012" cy="430887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it-IT" sz="1100" dirty="0" err="1">
                  <a:latin typeface="+mj-lt"/>
                </a:rPr>
                <a:t>Examples</a:t>
              </a:r>
              <a:r>
                <a:rPr lang="it-IT" sz="1100" dirty="0">
                  <a:latin typeface="+mj-lt"/>
                </a:rPr>
                <a:t> of PA on LIGO </a:t>
              </a:r>
              <a:r>
                <a:rPr lang="it-IT" sz="1100" dirty="0" err="1">
                  <a:latin typeface="+mj-lt"/>
                </a:rPr>
                <a:t>mirrors</a:t>
              </a:r>
              <a:r>
                <a:rPr lang="it-IT" sz="1100" dirty="0">
                  <a:latin typeface="+mj-lt"/>
                </a:rPr>
                <a:t> </a:t>
              </a:r>
              <a:r>
                <a:rPr lang="it-IT" sz="1100" dirty="0" err="1">
                  <a:latin typeface="+mj-lt"/>
                </a:rPr>
                <a:t>observed</a:t>
              </a:r>
              <a:r>
                <a:rPr lang="it-IT" sz="1100" dirty="0">
                  <a:latin typeface="+mj-lt"/>
                </a:rPr>
                <a:t> under a </a:t>
              </a:r>
              <a:r>
                <a:rPr lang="it-IT" sz="1100" dirty="0" err="1">
                  <a:latin typeface="+mj-lt"/>
                </a:rPr>
                <a:t>microscope</a:t>
              </a:r>
              <a:endParaRPr lang="it-IT" sz="1100" dirty="0">
                <a:latin typeface="+mj-lt"/>
              </a:endParaRPr>
            </a:p>
          </p:txBody>
        </p:sp>
      </p:grpSp>
      <p:grpSp>
        <p:nvGrpSpPr>
          <p:cNvPr id="3" name="Gruppo 2">
            <a:extLst>
              <a:ext uri="{FF2B5EF4-FFF2-40B4-BE49-F238E27FC236}">
                <a16:creationId xmlns:a16="http://schemas.microsoft.com/office/drawing/2014/main" id="{169960E0-9ED0-555E-59A6-BFCF926AFEC7}"/>
              </a:ext>
            </a:extLst>
          </p:cNvPr>
          <p:cNvGrpSpPr/>
          <p:nvPr/>
        </p:nvGrpSpPr>
        <p:grpSpPr>
          <a:xfrm>
            <a:off x="7442520" y="3651928"/>
            <a:ext cx="2568981" cy="2566526"/>
            <a:chOff x="7089014" y="3663224"/>
            <a:chExt cx="3126861" cy="3123873"/>
          </a:xfrm>
        </p:grpSpPr>
        <p:pic>
          <p:nvPicPr>
            <p:cNvPr id="21" name="Immagine 20" descr="Immagine che contiene schermata, cerchio, Policromia, astronomia&#10;&#10;Il contenuto generato dall'IA potrebbe non essere corretto.">
              <a:extLst>
                <a:ext uri="{FF2B5EF4-FFF2-40B4-BE49-F238E27FC236}">
                  <a16:creationId xmlns:a16="http://schemas.microsoft.com/office/drawing/2014/main" id="{7F231FFD-CF8C-2A88-090C-A2706392D40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r="9625"/>
            <a:stretch>
              <a:fillRect/>
            </a:stretch>
          </p:blipFill>
          <p:spPr>
            <a:xfrm>
              <a:off x="7193028" y="3989230"/>
              <a:ext cx="2831737" cy="2797867"/>
            </a:xfrm>
            <a:prstGeom prst="rect">
              <a:avLst/>
            </a:prstGeom>
          </p:spPr>
        </p:pic>
        <p:sp>
          <p:nvSpPr>
            <p:cNvPr id="2" name="CasellaDiTesto 1">
              <a:extLst>
                <a:ext uri="{FF2B5EF4-FFF2-40B4-BE49-F238E27FC236}">
                  <a16:creationId xmlns:a16="http://schemas.microsoft.com/office/drawing/2014/main" id="{F9140DDA-5BFB-C1B4-5C33-B34C06EF1568}"/>
                </a:ext>
              </a:extLst>
            </p:cNvPr>
            <p:cNvSpPr txBox="1"/>
            <p:nvPr/>
          </p:nvSpPr>
          <p:spPr>
            <a:xfrm>
              <a:off x="7089014" y="3663224"/>
              <a:ext cx="3126861" cy="524458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it-IT" sz="1100" dirty="0">
                  <a:latin typeface="+mj-lt"/>
                </a:rPr>
                <a:t>Point </a:t>
              </a:r>
              <a:r>
                <a:rPr lang="it-IT" sz="1100" dirty="0" err="1">
                  <a:latin typeface="+mj-lt"/>
                </a:rPr>
                <a:t>absorbers</a:t>
              </a:r>
              <a:r>
                <a:rPr lang="it-IT" sz="1100" dirty="0">
                  <a:latin typeface="+mj-lt"/>
                </a:rPr>
                <a:t> on </a:t>
              </a:r>
              <a:r>
                <a:rPr lang="it-IT" sz="1100" dirty="0" err="1">
                  <a:latin typeface="+mj-lt"/>
                </a:rPr>
                <a:t>AdV</a:t>
              </a:r>
              <a:r>
                <a:rPr lang="it-IT" sz="1100" dirty="0">
                  <a:latin typeface="+mj-lt"/>
                </a:rPr>
                <a:t> </a:t>
              </a:r>
              <a:r>
                <a:rPr lang="it-IT" sz="1100" dirty="0" err="1">
                  <a:latin typeface="+mj-lt"/>
                </a:rPr>
                <a:t>mirrors</a:t>
              </a:r>
              <a:r>
                <a:rPr lang="it-IT" sz="1100" dirty="0">
                  <a:latin typeface="+mj-lt"/>
                </a:rPr>
                <a:t> </a:t>
              </a:r>
              <a:r>
                <a:rPr lang="it-IT" sz="1100" dirty="0" err="1">
                  <a:latin typeface="+mj-lt"/>
                </a:rPr>
                <a:t>observed</a:t>
              </a:r>
              <a:r>
                <a:rPr lang="it-IT" sz="1100" dirty="0">
                  <a:latin typeface="+mj-lt"/>
                </a:rPr>
                <a:t> with a </a:t>
              </a:r>
              <a:r>
                <a:rPr lang="it-IT" sz="1100" dirty="0" err="1">
                  <a:latin typeface="+mj-lt"/>
                </a:rPr>
                <a:t>thermal</a:t>
              </a:r>
              <a:r>
                <a:rPr lang="it-IT" sz="1100" dirty="0">
                  <a:latin typeface="+mj-lt"/>
                </a:rPr>
                <a:t> camera and the HWS</a:t>
              </a:r>
            </a:p>
          </p:txBody>
        </p:sp>
      </p:grpSp>
      <p:cxnSp>
        <p:nvCxnSpPr>
          <p:cNvPr id="12" name="Connettore dritto 11">
            <a:extLst>
              <a:ext uri="{FF2B5EF4-FFF2-40B4-BE49-F238E27FC236}">
                <a16:creationId xmlns:a16="http://schemas.microsoft.com/office/drawing/2014/main" id="{CE296C07-C30B-40AE-E402-E04B61F9646C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ttore dritto 13">
            <a:extLst>
              <a:ext uri="{FF2B5EF4-FFF2-40B4-BE49-F238E27FC236}">
                <a16:creationId xmlns:a16="http://schemas.microsoft.com/office/drawing/2014/main" id="{B795C66D-3FF8-2B18-7C13-F1EE60DF3D94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Immagine 6">
            <a:extLst>
              <a:ext uri="{FF2B5EF4-FFF2-40B4-BE49-F238E27FC236}">
                <a16:creationId xmlns:a16="http://schemas.microsoft.com/office/drawing/2014/main" id="{920C9C49-62F3-A367-36DA-90093D112B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55656" y="4045002"/>
            <a:ext cx="2568981" cy="2168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7988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30FDCA-2215-0714-7F85-387D15CDA6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0F3CDE2D-3976-06AC-4DB4-7D053995B4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18146" y="6381750"/>
            <a:ext cx="4114800" cy="365125"/>
          </a:xfrm>
        </p:spPr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1B3A097B-9F9B-559E-749E-B83F8C2852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30</a:t>
            </a:fld>
            <a:endParaRPr lang="it-IT"/>
          </a:p>
        </p:txBody>
      </p:sp>
      <p:sp>
        <p:nvSpPr>
          <p:cNvPr id="6" name="Titolo 2">
            <a:extLst>
              <a:ext uri="{FF2B5EF4-FFF2-40B4-BE49-F238E27FC236}">
                <a16:creationId xmlns:a16="http://schemas.microsoft.com/office/drawing/2014/main" id="{DD846978-947B-3D6A-9465-62862A2E48A2}"/>
              </a:ext>
            </a:extLst>
          </p:cNvPr>
          <p:cNvSpPr txBox="1">
            <a:spLocks/>
          </p:cNvSpPr>
          <p:nvPr/>
        </p:nvSpPr>
        <p:spPr>
          <a:xfrm>
            <a:off x="347921" y="-60325"/>
            <a:ext cx="1137648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800" dirty="0"/>
              <a:t>⚜️</a:t>
            </a:r>
            <a:r>
              <a:rPr lang="it-IT" sz="3600" dirty="0"/>
              <a:t> </a:t>
            </a:r>
            <a:r>
              <a:rPr lang="it-IT" sz="3400" dirty="0">
                <a:latin typeface="Cinzel" pitchFamily="2" charset="77"/>
                <a:cs typeface="Courier New" panose="02070309020205020404" pitchFamily="49" charset="0"/>
              </a:rPr>
              <a:t>Point </a:t>
            </a:r>
            <a:r>
              <a:rPr lang="it-IT" sz="3400" dirty="0" err="1">
                <a:latin typeface="Cinzel" pitchFamily="2" charset="77"/>
                <a:cs typeface="Courier New" panose="02070309020205020404" pitchFamily="49" charset="0"/>
              </a:rPr>
              <a:t>Absorbers</a:t>
            </a:r>
            <a:r>
              <a:rPr lang="it-IT" sz="3400" dirty="0">
                <a:latin typeface="Cinzel" pitchFamily="2" charset="77"/>
                <a:cs typeface="Courier New" panose="02070309020205020404" pitchFamily="49" charset="0"/>
              </a:rPr>
              <a:t> </a:t>
            </a:r>
            <a:r>
              <a:rPr lang="it-IT" sz="3400" dirty="0" err="1">
                <a:latin typeface="Cinzel" pitchFamily="2" charset="77"/>
                <a:cs typeface="Courier New" panose="02070309020205020404" pitchFamily="49" charset="0"/>
              </a:rPr>
              <a:t>compensation</a:t>
            </a:r>
            <a:endParaRPr lang="en-US" sz="3400" dirty="0">
              <a:latin typeface="Cinzel" pitchFamily="2" charset="77"/>
              <a:cs typeface="Courier New" panose="02070309020205020404" pitchFamily="49" charset="0"/>
            </a:endParaRPr>
          </a:p>
        </p:txBody>
      </p:sp>
      <p:cxnSp>
        <p:nvCxnSpPr>
          <p:cNvPr id="7" name="Connettore dritto 6">
            <a:extLst>
              <a:ext uri="{FF2B5EF4-FFF2-40B4-BE49-F238E27FC236}">
                <a16:creationId xmlns:a16="http://schemas.microsoft.com/office/drawing/2014/main" id="{3A6C2312-6970-84B9-DB4E-3DE81FF023F4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3975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48A0C2D9-A66F-CC0F-AC03-91ECE228AE82}"/>
              </a:ext>
            </a:extLst>
          </p:cNvPr>
          <p:cNvSpPr txBox="1"/>
          <p:nvPr/>
        </p:nvSpPr>
        <p:spPr>
          <a:xfrm>
            <a:off x="421292" y="1292828"/>
            <a:ext cx="4022674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</a:rPr>
              <a:t>The </a:t>
            </a:r>
            <a:r>
              <a:rPr lang="it-IT" sz="1600" dirty="0" err="1">
                <a:latin typeface="Book Antiqua" panose="02040602050305030304" pitchFamily="18" charset="0"/>
              </a:rPr>
              <a:t>correction</a:t>
            </a:r>
            <a:r>
              <a:rPr lang="it-IT" sz="1600" dirty="0">
                <a:latin typeface="Book Antiqua" panose="02040602050305030304" pitchFamily="18" charset="0"/>
              </a:rPr>
              <a:t> strategy </a:t>
            </a:r>
            <a:r>
              <a:rPr lang="it-IT" sz="1600" dirty="0" err="1">
                <a:latin typeface="Book Antiqua" panose="02040602050305030304" pitchFamily="18" charset="0"/>
              </a:rPr>
              <a:t>aims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at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reducing</a:t>
            </a:r>
            <a:r>
              <a:rPr lang="it-IT" sz="1600" dirty="0">
                <a:latin typeface="Book Antiqua" panose="02040602050305030304" pitchFamily="18" charset="0"/>
              </a:rPr>
              <a:t> the </a:t>
            </a:r>
            <a:r>
              <a:rPr lang="it-IT" sz="1600" dirty="0" err="1">
                <a:latin typeface="Book Antiqua" panose="02040602050305030304" pitchFamily="18" charset="0"/>
              </a:rPr>
              <a:t>thermal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gradient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induced</a:t>
            </a:r>
            <a:r>
              <a:rPr lang="it-IT" sz="1600" dirty="0">
                <a:latin typeface="Book Antiqua" panose="02040602050305030304" pitchFamily="18" charset="0"/>
              </a:rPr>
              <a:t> by the point </a:t>
            </a:r>
            <a:r>
              <a:rPr lang="it-IT" sz="1600" dirty="0" err="1">
                <a:latin typeface="Book Antiqua" panose="02040602050305030304" pitchFamily="18" charset="0"/>
              </a:rPr>
              <a:t>absorbers</a:t>
            </a:r>
            <a:r>
              <a:rPr lang="it-IT" sz="1600" dirty="0">
                <a:latin typeface="Book Antiqua" panose="02040602050305030304" pitchFamily="18" charset="0"/>
              </a:rPr>
              <a:t> by </a:t>
            </a:r>
            <a:r>
              <a:rPr lang="it-IT" sz="1600" dirty="0" err="1">
                <a:latin typeface="Book Antiqua" panose="02040602050305030304" pitchFamily="18" charset="0"/>
              </a:rPr>
              <a:t>heating</a:t>
            </a:r>
            <a:r>
              <a:rPr lang="it-IT" sz="1600" dirty="0">
                <a:latin typeface="Book Antiqua" panose="02040602050305030304" pitchFamily="18" charset="0"/>
              </a:rPr>
              <a:t> the </a:t>
            </a:r>
            <a:r>
              <a:rPr lang="it-IT" sz="1600" dirty="0" err="1">
                <a:latin typeface="Book Antiqua" panose="02040602050305030304" pitchFamily="18" charset="0"/>
              </a:rPr>
              <a:t>surrounding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colder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areas</a:t>
            </a:r>
            <a:endParaRPr lang="it-IT" sz="1600" dirty="0"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The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correction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principle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is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based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on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reproducing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a target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thermal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deformation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using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a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binary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heating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mask.</a:t>
            </a: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Each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square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in the mask acts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as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an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independent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thermal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actuator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that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can be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either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ON or OFF.</a:t>
            </a:r>
          </a:p>
          <a:p>
            <a:endParaRPr lang="it-IT" sz="1600" dirty="0">
              <a:latin typeface="Book Antiqua" panose="02040602050305030304" pitchFamily="18" charset="0"/>
              <a:cs typeface="Courier New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  <a:cs typeface="Courier New"/>
              </a:rPr>
              <a:t>The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optimal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mask pattern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is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reconstructed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through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the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influence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matrix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formalism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. 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613B54CA-7E1D-09DC-40B2-D66FCC48C12A}"/>
              </a:ext>
            </a:extLst>
          </p:cNvPr>
          <p:cNvSpPr txBox="1"/>
          <p:nvPr/>
        </p:nvSpPr>
        <p:spPr>
          <a:xfrm rot="17755365">
            <a:off x="8576954" y="5145034"/>
            <a:ext cx="837929" cy="318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it-IT" sz="1200" dirty="0">
              <a:solidFill>
                <a:srgbClr val="FFFF00"/>
              </a:solidFill>
            </a:endParaRPr>
          </a:p>
        </p:txBody>
      </p:sp>
      <p:grpSp>
        <p:nvGrpSpPr>
          <p:cNvPr id="48" name="Gruppo 47">
            <a:extLst>
              <a:ext uri="{FF2B5EF4-FFF2-40B4-BE49-F238E27FC236}">
                <a16:creationId xmlns:a16="http://schemas.microsoft.com/office/drawing/2014/main" id="{1A7DE2F1-93BD-65BC-B519-1F19929CA65E}"/>
              </a:ext>
            </a:extLst>
          </p:cNvPr>
          <p:cNvGrpSpPr/>
          <p:nvPr/>
        </p:nvGrpSpPr>
        <p:grpSpPr>
          <a:xfrm>
            <a:off x="4275855" y="2922450"/>
            <a:ext cx="7755090" cy="2214977"/>
            <a:chOff x="5591010" y="3332888"/>
            <a:chExt cx="5762789" cy="1645944"/>
          </a:xfrm>
        </p:grpSpPr>
        <p:grpSp>
          <p:nvGrpSpPr>
            <p:cNvPr id="47" name="Gruppo 46">
              <a:extLst>
                <a:ext uri="{FF2B5EF4-FFF2-40B4-BE49-F238E27FC236}">
                  <a16:creationId xmlns:a16="http://schemas.microsoft.com/office/drawing/2014/main" id="{48097FC8-299C-AACE-2213-41AD75A0DF3F}"/>
                </a:ext>
              </a:extLst>
            </p:cNvPr>
            <p:cNvGrpSpPr/>
            <p:nvPr/>
          </p:nvGrpSpPr>
          <p:grpSpPr>
            <a:xfrm>
              <a:off x="5591010" y="3332888"/>
              <a:ext cx="5762789" cy="1645944"/>
              <a:chOff x="5591010" y="3332888"/>
              <a:chExt cx="5762789" cy="1645944"/>
            </a:xfrm>
          </p:grpSpPr>
          <p:pic>
            <p:nvPicPr>
              <p:cNvPr id="29" name="Immagine 28">
                <a:extLst>
                  <a:ext uri="{FF2B5EF4-FFF2-40B4-BE49-F238E27FC236}">
                    <a16:creationId xmlns:a16="http://schemas.microsoft.com/office/drawing/2014/main" id="{6599A1A3-03B7-1724-B2CF-C16D0A1523F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21427" t="42255" r="1565" b="26324"/>
              <a:stretch>
                <a:fillRect/>
              </a:stretch>
            </p:blipFill>
            <p:spPr>
              <a:xfrm>
                <a:off x="5591010" y="3332888"/>
                <a:ext cx="5762789" cy="1645944"/>
              </a:xfrm>
              <a:prstGeom prst="rect">
                <a:avLst/>
              </a:prstGeom>
            </p:spPr>
          </p:pic>
          <p:sp>
            <p:nvSpPr>
              <p:cNvPr id="35" name="Rettangolo 34">
                <a:extLst>
                  <a:ext uri="{FF2B5EF4-FFF2-40B4-BE49-F238E27FC236}">
                    <a16:creationId xmlns:a16="http://schemas.microsoft.com/office/drawing/2014/main" id="{EB95DDCA-6591-91FF-CE8E-72B6E779E9FD}"/>
                  </a:ext>
                </a:extLst>
              </p:cNvPr>
              <p:cNvSpPr/>
              <p:nvPr/>
            </p:nvSpPr>
            <p:spPr>
              <a:xfrm>
                <a:off x="5620990" y="3383180"/>
                <a:ext cx="220455" cy="13950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 dirty="0"/>
              </a:p>
            </p:txBody>
          </p:sp>
          <p:sp>
            <p:nvSpPr>
              <p:cNvPr id="37" name="Rettangolo 36">
                <a:extLst>
                  <a:ext uri="{FF2B5EF4-FFF2-40B4-BE49-F238E27FC236}">
                    <a16:creationId xmlns:a16="http://schemas.microsoft.com/office/drawing/2014/main" id="{FD0DACE3-6E7C-926A-A475-B6545C2C7D79}"/>
                  </a:ext>
                </a:extLst>
              </p:cNvPr>
              <p:cNvSpPr/>
              <p:nvPr/>
            </p:nvSpPr>
            <p:spPr>
              <a:xfrm>
                <a:off x="7456594" y="3372537"/>
                <a:ext cx="220455" cy="16079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 dirty="0"/>
              </a:p>
            </p:txBody>
          </p:sp>
        </p:grpSp>
        <p:sp>
          <p:nvSpPr>
            <p:cNvPr id="38" name="Rettangolo 37">
              <a:extLst>
                <a:ext uri="{FF2B5EF4-FFF2-40B4-BE49-F238E27FC236}">
                  <a16:creationId xmlns:a16="http://schemas.microsoft.com/office/drawing/2014/main" id="{DC7CDE18-163B-FE4F-5190-71CC39AD57BA}"/>
                </a:ext>
              </a:extLst>
            </p:cNvPr>
            <p:cNvSpPr/>
            <p:nvPr/>
          </p:nvSpPr>
          <p:spPr>
            <a:xfrm>
              <a:off x="9604122" y="3383180"/>
              <a:ext cx="220455" cy="16079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</p:grpSp>
      <p:grpSp>
        <p:nvGrpSpPr>
          <p:cNvPr id="46" name="Gruppo 45">
            <a:extLst>
              <a:ext uri="{FF2B5EF4-FFF2-40B4-BE49-F238E27FC236}">
                <a16:creationId xmlns:a16="http://schemas.microsoft.com/office/drawing/2014/main" id="{95BA6EA4-05C6-AE33-0990-86569D77B1D0}"/>
              </a:ext>
            </a:extLst>
          </p:cNvPr>
          <p:cNvGrpSpPr/>
          <p:nvPr/>
        </p:nvGrpSpPr>
        <p:grpSpPr>
          <a:xfrm>
            <a:off x="6005907" y="1088790"/>
            <a:ext cx="4191905" cy="1739272"/>
            <a:chOff x="6415004" y="1304196"/>
            <a:chExt cx="4114800" cy="1525712"/>
          </a:xfrm>
        </p:grpSpPr>
        <p:pic>
          <p:nvPicPr>
            <p:cNvPr id="43" name="Immagine 42">
              <a:extLst>
                <a:ext uri="{FF2B5EF4-FFF2-40B4-BE49-F238E27FC236}">
                  <a16:creationId xmlns:a16="http://schemas.microsoft.com/office/drawing/2014/main" id="{E9AF9D61-1FA1-0B59-8DCB-63231737171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415004" y="1304196"/>
              <a:ext cx="4114800" cy="1525712"/>
            </a:xfrm>
            <a:prstGeom prst="rect">
              <a:avLst/>
            </a:prstGeom>
          </p:spPr>
        </p:pic>
        <p:sp>
          <p:nvSpPr>
            <p:cNvPr id="44" name="Rettangolo 43">
              <a:extLst>
                <a:ext uri="{FF2B5EF4-FFF2-40B4-BE49-F238E27FC236}">
                  <a16:creationId xmlns:a16="http://schemas.microsoft.com/office/drawing/2014/main" id="{B911D83D-10DC-C819-0E44-41AF106650AB}"/>
                </a:ext>
              </a:extLst>
            </p:cNvPr>
            <p:cNvSpPr/>
            <p:nvPr/>
          </p:nvSpPr>
          <p:spPr>
            <a:xfrm>
              <a:off x="6559682" y="1315778"/>
              <a:ext cx="220455" cy="16079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sp>
          <p:nvSpPr>
            <p:cNvPr id="45" name="Rettangolo 44">
              <a:extLst>
                <a:ext uri="{FF2B5EF4-FFF2-40B4-BE49-F238E27FC236}">
                  <a16:creationId xmlns:a16="http://schemas.microsoft.com/office/drawing/2014/main" id="{98E8CA4A-5D20-7F17-35EA-9C0A07865CBD}"/>
                </a:ext>
              </a:extLst>
            </p:cNvPr>
            <p:cNvSpPr/>
            <p:nvPr/>
          </p:nvSpPr>
          <p:spPr>
            <a:xfrm>
              <a:off x="8752978" y="1322506"/>
              <a:ext cx="220455" cy="16079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</p:grpSp>
      <p:grpSp>
        <p:nvGrpSpPr>
          <p:cNvPr id="50" name="Gruppo 49">
            <a:extLst>
              <a:ext uri="{FF2B5EF4-FFF2-40B4-BE49-F238E27FC236}">
                <a16:creationId xmlns:a16="http://schemas.microsoft.com/office/drawing/2014/main" id="{9A2DC796-EB21-D23F-2608-DEA04D7EBAA5}"/>
              </a:ext>
            </a:extLst>
          </p:cNvPr>
          <p:cNvGrpSpPr/>
          <p:nvPr/>
        </p:nvGrpSpPr>
        <p:grpSpPr>
          <a:xfrm>
            <a:off x="6690210" y="5205195"/>
            <a:ext cx="2923709" cy="1550021"/>
            <a:chOff x="7181959" y="5138208"/>
            <a:chExt cx="2580890" cy="1218142"/>
          </a:xfrm>
        </p:grpSpPr>
        <p:pic>
          <p:nvPicPr>
            <p:cNvPr id="30" name="Immagine 29">
              <a:extLst>
                <a:ext uri="{FF2B5EF4-FFF2-40B4-BE49-F238E27FC236}">
                  <a16:creationId xmlns:a16="http://schemas.microsoft.com/office/drawing/2014/main" id="{7F9346D3-4C06-BB5A-7FF9-E44CEBA77E0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33400" t="75634" r="33394" b="858"/>
            <a:stretch>
              <a:fillRect/>
            </a:stretch>
          </p:blipFill>
          <p:spPr>
            <a:xfrm>
              <a:off x="7181959" y="5138208"/>
              <a:ext cx="2580890" cy="1218142"/>
            </a:xfrm>
            <a:prstGeom prst="rect">
              <a:avLst/>
            </a:prstGeom>
          </p:spPr>
        </p:pic>
        <p:sp>
          <p:nvSpPr>
            <p:cNvPr id="49" name="Rettangolo 48">
              <a:extLst>
                <a:ext uri="{FF2B5EF4-FFF2-40B4-BE49-F238E27FC236}">
                  <a16:creationId xmlns:a16="http://schemas.microsoft.com/office/drawing/2014/main" id="{97E876F6-D5B6-AD35-B685-EB8167DE534C}"/>
                </a:ext>
              </a:extLst>
            </p:cNvPr>
            <p:cNvSpPr/>
            <p:nvPr/>
          </p:nvSpPr>
          <p:spPr>
            <a:xfrm>
              <a:off x="7479081" y="5175703"/>
              <a:ext cx="220455" cy="16079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</p:grpSp>
      <p:cxnSp>
        <p:nvCxnSpPr>
          <p:cNvPr id="12" name="Connettore dritto 11">
            <a:extLst>
              <a:ext uri="{FF2B5EF4-FFF2-40B4-BE49-F238E27FC236}">
                <a16:creationId xmlns:a16="http://schemas.microsoft.com/office/drawing/2014/main" id="{29015496-EDD3-CA29-9F93-4DFAD8010308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77448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78A910-90E9-DC0E-B6CB-E6F36D021B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ttangolo con angoli arrotondati 14">
            <a:extLst>
              <a:ext uri="{FF2B5EF4-FFF2-40B4-BE49-F238E27FC236}">
                <a16:creationId xmlns:a16="http://schemas.microsoft.com/office/drawing/2014/main" id="{5C68B4D6-F938-AF46-E095-F72C92C41374}"/>
              </a:ext>
            </a:extLst>
          </p:cNvPr>
          <p:cNvSpPr/>
          <p:nvPr/>
        </p:nvSpPr>
        <p:spPr>
          <a:xfrm>
            <a:off x="6293810" y="3382521"/>
            <a:ext cx="1336272" cy="2941077"/>
          </a:xfrm>
          <a:prstGeom prst="roundRect">
            <a:avLst/>
          </a:prstGeom>
          <a:solidFill>
            <a:srgbClr val="C5D3FF">
              <a:alpha val="8632"/>
            </a:srgbClr>
          </a:solidFill>
          <a:ln w="222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it-IT" sz="1600" dirty="0">
              <a:solidFill>
                <a:schemeClr val="tx1"/>
              </a:solidFill>
              <a:latin typeface="Book Antiqua" panose="02040602050305030304" pitchFamily="18" charset="0"/>
              <a:cs typeface="Courier New"/>
            </a:endParaRPr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6D96E89C-9920-90AD-195E-22BD96581E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560D971C-F3CD-F052-1945-5AB6E047B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31</a:t>
            </a:fld>
            <a:endParaRPr lang="it-IT"/>
          </a:p>
        </p:txBody>
      </p:sp>
      <p:sp>
        <p:nvSpPr>
          <p:cNvPr id="6" name="Titolo 2">
            <a:extLst>
              <a:ext uri="{FF2B5EF4-FFF2-40B4-BE49-F238E27FC236}">
                <a16:creationId xmlns:a16="http://schemas.microsoft.com/office/drawing/2014/main" id="{3E5A5341-73BC-931D-E7CB-46A8A4C0508C}"/>
              </a:ext>
            </a:extLst>
          </p:cNvPr>
          <p:cNvSpPr txBox="1">
            <a:spLocks/>
          </p:cNvSpPr>
          <p:nvPr/>
        </p:nvSpPr>
        <p:spPr>
          <a:xfrm>
            <a:off x="347921" y="-60325"/>
            <a:ext cx="1137648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800" dirty="0"/>
              <a:t>⚜️</a:t>
            </a:r>
            <a:r>
              <a:rPr lang="it-IT" sz="3600" dirty="0"/>
              <a:t> </a:t>
            </a:r>
            <a:r>
              <a:rPr lang="it-IT" sz="3400" dirty="0">
                <a:latin typeface="Cinzel" pitchFamily="2" charset="77"/>
                <a:cs typeface="Courier New" panose="02070309020205020404" pitchFamily="49" charset="0"/>
              </a:rPr>
              <a:t>Point </a:t>
            </a:r>
            <a:r>
              <a:rPr lang="it-IT" sz="3400" dirty="0" err="1">
                <a:latin typeface="Cinzel" pitchFamily="2" charset="77"/>
                <a:cs typeface="Courier New" panose="02070309020205020404" pitchFamily="49" charset="0"/>
              </a:rPr>
              <a:t>Absorbers</a:t>
            </a:r>
            <a:r>
              <a:rPr lang="it-IT" sz="3400" dirty="0">
                <a:latin typeface="Cinzel" pitchFamily="2" charset="77"/>
                <a:cs typeface="Courier New" panose="02070309020205020404" pitchFamily="49" charset="0"/>
              </a:rPr>
              <a:t> </a:t>
            </a:r>
            <a:r>
              <a:rPr lang="it-IT" sz="3400" dirty="0" err="1">
                <a:latin typeface="Cinzel" pitchFamily="2" charset="77"/>
                <a:cs typeface="Courier New" panose="02070309020205020404" pitchFamily="49" charset="0"/>
              </a:rPr>
              <a:t>actuator</a:t>
            </a:r>
            <a:endParaRPr lang="en-US" sz="3400" dirty="0">
              <a:latin typeface="Cinzel" pitchFamily="2" charset="77"/>
              <a:cs typeface="Courier New" panose="02070309020205020404" pitchFamily="49" charset="0"/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0BE9DFBA-DE46-77A9-8EB3-D89790D2272A}"/>
              </a:ext>
            </a:extLst>
          </p:cNvPr>
          <p:cNvSpPr txBox="1"/>
          <p:nvPr/>
        </p:nvSpPr>
        <p:spPr>
          <a:xfrm>
            <a:off x="421291" y="1292828"/>
            <a:ext cx="7351109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</a:rPr>
              <a:t>Radiative </a:t>
            </a:r>
            <a:r>
              <a:rPr lang="it-IT" sz="1600" dirty="0" err="1">
                <a:latin typeface="Book Antiqua" panose="02040602050305030304" pitchFamily="18" charset="0"/>
              </a:rPr>
              <a:t>actuator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conceptually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similar</a:t>
            </a:r>
            <a:r>
              <a:rPr lang="it-IT" sz="1600" dirty="0">
                <a:latin typeface="Book Antiqua" panose="02040602050305030304" pitchFamily="18" charset="0"/>
              </a:rPr>
              <a:t> to  </a:t>
            </a:r>
            <a:r>
              <a:rPr lang="it-IT" sz="1600" dirty="0" err="1">
                <a:latin typeface="Book Antiqua" panose="02040602050305030304" pitchFamily="18" charset="0"/>
              </a:rPr>
              <a:t>CHRoCC</a:t>
            </a:r>
            <a:endParaRPr lang="it-IT" sz="1600" dirty="0"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</a:rPr>
              <a:t>Radiative </a:t>
            </a:r>
            <a:r>
              <a:rPr lang="it-IT" sz="1600" dirty="0" err="1">
                <a:latin typeface="Book Antiqua" panose="02040602050305030304" pitchFamily="18" charset="0"/>
              </a:rPr>
              <a:t>element</a:t>
            </a:r>
            <a:r>
              <a:rPr lang="it-IT" sz="1600" dirty="0">
                <a:latin typeface="Book Antiqua" panose="02040602050305030304" pitchFamily="18" charset="0"/>
              </a:rPr>
              <a:t>:</a:t>
            </a: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</a:rPr>
              <a:t>black-body </a:t>
            </a:r>
            <a:r>
              <a:rPr lang="it-IT" sz="1600" dirty="0" err="1">
                <a:latin typeface="Book Antiqua" panose="02040602050305030304" pitchFamily="18" charset="0"/>
              </a:rPr>
              <a:t>emitter</a:t>
            </a:r>
            <a:endParaRPr lang="it-IT" sz="1600" dirty="0"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latin typeface="Book Antiqua" panose="02040602050305030304" pitchFamily="18" charset="0"/>
              </a:rPr>
              <a:t>parabolic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reflector</a:t>
            </a:r>
            <a:endParaRPr lang="it-IT" sz="1600" dirty="0">
              <a:latin typeface="Book Antiqua" panose="02040602050305030304" pitchFamily="18" charset="0"/>
            </a:endParaRPr>
          </a:p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</a:rPr>
              <a:t>The </a:t>
            </a:r>
            <a:r>
              <a:rPr lang="it-IT" sz="1600" dirty="0" err="1">
                <a:latin typeface="Book Antiqua" panose="02040602050305030304" pitchFamily="18" charset="0"/>
              </a:rPr>
              <a:t>thermal</a:t>
            </a:r>
            <a:r>
              <a:rPr lang="it-IT" sz="1600" dirty="0">
                <a:latin typeface="Book Antiqua" panose="02040602050305030304" pitchFamily="18" charset="0"/>
              </a:rPr>
              <a:t> pattern </a:t>
            </a:r>
            <a:r>
              <a:rPr lang="it-IT" sz="1600" dirty="0" err="1">
                <a:latin typeface="Book Antiqua" panose="02040602050305030304" pitchFamily="18" charset="0"/>
              </a:rPr>
              <a:t>is</a:t>
            </a:r>
            <a:r>
              <a:rPr lang="it-IT" sz="1600" dirty="0">
                <a:latin typeface="Book Antiqua" panose="02040602050305030304" pitchFamily="18" charset="0"/>
              </a:rPr>
              <a:t> first </a:t>
            </a:r>
            <a:r>
              <a:rPr lang="it-IT" sz="1600" dirty="0" err="1">
                <a:latin typeface="Book Antiqua" panose="02040602050305030304" pitchFamily="18" charset="0"/>
              </a:rPr>
              <a:t>generated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at</a:t>
            </a:r>
            <a:r>
              <a:rPr lang="it-IT" sz="1600" dirty="0">
                <a:latin typeface="Book Antiqua" panose="02040602050305030304" pitchFamily="18" charset="0"/>
              </a:rPr>
              <a:t> the </a:t>
            </a:r>
            <a:r>
              <a:rPr lang="it-IT" sz="1600" dirty="0" err="1">
                <a:latin typeface="Book Antiqua" panose="02040602050305030304" pitchFamily="18" charset="0"/>
              </a:rPr>
              <a:t>object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plane</a:t>
            </a:r>
            <a:r>
              <a:rPr lang="it-IT" sz="1600" dirty="0">
                <a:latin typeface="Book Antiqua" panose="02040602050305030304" pitchFamily="18" charset="0"/>
              </a:rPr>
              <a:t> and </a:t>
            </a:r>
            <a:r>
              <a:rPr lang="it-IT" sz="1600" dirty="0" err="1">
                <a:latin typeface="Book Antiqua" panose="02040602050305030304" pitchFamily="18" charset="0"/>
              </a:rPr>
              <a:t>then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imaged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onto</a:t>
            </a:r>
            <a:r>
              <a:rPr lang="it-IT" sz="1600" dirty="0">
                <a:latin typeface="Book Antiqua" panose="02040602050305030304" pitchFamily="18" charset="0"/>
              </a:rPr>
              <a:t> the test mass</a:t>
            </a:r>
          </a:p>
          <a:p>
            <a:pPr marL="285750" indent="-28575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dirty="0" err="1">
                <a:latin typeface="Book Antiqua" panose="02040602050305030304" pitchFamily="18" charset="0"/>
              </a:rPr>
              <a:t>Installed</a:t>
            </a:r>
            <a:r>
              <a:rPr lang="it-IT" sz="1600" dirty="0">
                <a:latin typeface="Book Antiqua" panose="02040602050305030304" pitchFamily="18" charset="0"/>
              </a:rPr>
              <a:t> in air </a:t>
            </a:r>
            <a:r>
              <a:rPr lang="it-IT" sz="1600" dirty="0" err="1">
                <a:latin typeface="Book Antiqua" panose="02040602050305030304" pitchFamily="18" charset="0"/>
              </a:rPr>
              <a:t>outside</a:t>
            </a:r>
            <a:r>
              <a:rPr lang="it-IT" sz="1600" dirty="0">
                <a:latin typeface="Book Antiqua" panose="02040602050305030304" pitchFamily="18" charset="0"/>
              </a:rPr>
              <a:t> the vacuum system</a:t>
            </a: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</a:rPr>
              <a:t>The </a:t>
            </a:r>
            <a:r>
              <a:rPr lang="it-IT" sz="1600" dirty="0" err="1">
                <a:latin typeface="Book Antiqua" panose="02040602050305030304" pitchFamily="18" charset="0"/>
              </a:rPr>
              <a:t>thermal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radiation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enters</a:t>
            </a:r>
            <a:r>
              <a:rPr lang="it-IT" sz="1600" dirty="0">
                <a:latin typeface="Book Antiqua" panose="02040602050305030304" pitchFamily="18" charset="0"/>
              </a:rPr>
              <a:t> the tower </a:t>
            </a:r>
            <a:r>
              <a:rPr lang="it-IT" sz="1600" dirty="0" err="1">
                <a:latin typeface="Book Antiqua" panose="02040602050305030304" pitchFamily="18" charset="0"/>
              </a:rPr>
              <a:t>through</a:t>
            </a:r>
            <a:r>
              <a:rPr lang="it-IT" sz="1600" dirty="0">
                <a:latin typeface="Book Antiqua" panose="02040602050305030304" pitchFamily="18" charset="0"/>
              </a:rPr>
              <a:t> a </a:t>
            </a:r>
            <a:r>
              <a:rPr lang="it-IT" sz="1600" dirty="0" err="1">
                <a:latin typeface="Book Antiqua" panose="02040602050305030304" pitchFamily="18" charset="0"/>
              </a:rPr>
              <a:t>ZnSe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viewport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E5133B39-7589-D59C-4F12-3865C11A2E05}"/>
              </a:ext>
            </a:extLst>
          </p:cNvPr>
          <p:cNvSpPr txBox="1"/>
          <p:nvPr/>
        </p:nvSpPr>
        <p:spPr>
          <a:xfrm rot="17755365">
            <a:off x="8576954" y="5145034"/>
            <a:ext cx="837929" cy="318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it-IT" sz="1200" dirty="0">
              <a:solidFill>
                <a:srgbClr val="FFFF00"/>
              </a:solidFill>
            </a:endParaRPr>
          </a:p>
        </p:txBody>
      </p:sp>
      <p:pic>
        <p:nvPicPr>
          <p:cNvPr id="12" name="Immagine 11">
            <a:extLst>
              <a:ext uri="{FF2B5EF4-FFF2-40B4-BE49-F238E27FC236}">
                <a16:creationId xmlns:a16="http://schemas.microsoft.com/office/drawing/2014/main" id="{2A6A28EA-2EA7-07A0-E9CE-8D61EF74484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645" r="547"/>
          <a:stretch>
            <a:fillRect/>
          </a:stretch>
        </p:blipFill>
        <p:spPr>
          <a:xfrm>
            <a:off x="8080783" y="3942933"/>
            <a:ext cx="4051069" cy="2583160"/>
          </a:xfrm>
          <a:prstGeom prst="rect">
            <a:avLst/>
          </a:prstGeom>
        </p:spPr>
      </p:pic>
      <p:pic>
        <p:nvPicPr>
          <p:cNvPr id="23" name="Immagine 22" descr="Immagine che contiene diagramma&#10;&#10;Descrizione generata automaticamente">
            <a:extLst>
              <a:ext uri="{FF2B5EF4-FFF2-40B4-BE49-F238E27FC236}">
                <a16:creationId xmlns:a16="http://schemas.microsoft.com/office/drawing/2014/main" id="{0C042779-655F-17D9-9489-B878D5D7E9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1331" y="1292828"/>
            <a:ext cx="3838610" cy="2472397"/>
          </a:xfrm>
          <a:prstGeom prst="rect">
            <a:avLst/>
          </a:prstGeom>
        </p:spPr>
      </p:pic>
      <p:grpSp>
        <p:nvGrpSpPr>
          <p:cNvPr id="17" name="Gruppo 16">
            <a:extLst>
              <a:ext uri="{FF2B5EF4-FFF2-40B4-BE49-F238E27FC236}">
                <a16:creationId xmlns:a16="http://schemas.microsoft.com/office/drawing/2014/main" id="{61C7F200-C046-1246-0FE6-CDCE2D7440C8}"/>
              </a:ext>
            </a:extLst>
          </p:cNvPr>
          <p:cNvGrpSpPr/>
          <p:nvPr/>
        </p:nvGrpSpPr>
        <p:grpSpPr>
          <a:xfrm>
            <a:off x="552248" y="3338485"/>
            <a:ext cx="5543752" cy="2863260"/>
            <a:chOff x="512357" y="3442864"/>
            <a:chExt cx="5583643" cy="2725692"/>
          </a:xfrm>
        </p:grpSpPr>
        <p:pic>
          <p:nvPicPr>
            <p:cNvPr id="18" name="Immagine 17">
              <a:extLst>
                <a:ext uri="{FF2B5EF4-FFF2-40B4-BE49-F238E27FC236}">
                  <a16:creationId xmlns:a16="http://schemas.microsoft.com/office/drawing/2014/main" id="{5B0AD913-1260-6C8E-E49C-AF2A2A5D665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b="6937"/>
            <a:stretch>
              <a:fillRect/>
            </a:stretch>
          </p:blipFill>
          <p:spPr>
            <a:xfrm>
              <a:off x="512357" y="3442864"/>
              <a:ext cx="5583643" cy="2654066"/>
            </a:xfrm>
            <a:prstGeom prst="rect">
              <a:avLst/>
            </a:prstGeom>
          </p:spPr>
        </p:pic>
        <p:pic>
          <p:nvPicPr>
            <p:cNvPr id="22" name="Immagine 21">
              <a:extLst>
                <a:ext uri="{FF2B5EF4-FFF2-40B4-BE49-F238E27FC236}">
                  <a16:creationId xmlns:a16="http://schemas.microsoft.com/office/drawing/2014/main" id="{F62A70B9-438D-FD7C-6BCC-4B0913D34ED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844120" y="5138844"/>
              <a:ext cx="2173503" cy="1029712"/>
            </a:xfrm>
            <a:prstGeom prst="rect">
              <a:avLst/>
            </a:prstGeom>
          </p:spPr>
        </p:pic>
      </p:grpSp>
      <p:sp>
        <p:nvSpPr>
          <p:cNvPr id="34" name="CasellaDiTesto 33">
            <a:extLst>
              <a:ext uri="{FF2B5EF4-FFF2-40B4-BE49-F238E27FC236}">
                <a16:creationId xmlns:a16="http://schemas.microsoft.com/office/drawing/2014/main" id="{083ACA04-DAA4-0179-C647-5E010D1209D0}"/>
              </a:ext>
            </a:extLst>
          </p:cNvPr>
          <p:cNvSpPr txBox="1"/>
          <p:nvPr/>
        </p:nvSpPr>
        <p:spPr>
          <a:xfrm>
            <a:off x="542907" y="6112252"/>
            <a:ext cx="27812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noProof="0" dirty="0">
                <a:latin typeface="+mj-lt"/>
                <a:cs typeface="Courier New"/>
              </a:rPr>
              <a:t>1: Parabolic reflector and ceramic heater</a:t>
            </a:r>
          </a:p>
          <a:p>
            <a:r>
              <a:rPr lang="en-GB" sz="1100" noProof="0" dirty="0">
                <a:latin typeface="+mj-lt"/>
                <a:cs typeface="Courier New"/>
              </a:rPr>
              <a:t>2: Focusing Germanium Lens </a:t>
            </a:r>
          </a:p>
          <a:p>
            <a:r>
              <a:rPr lang="en-GB" sz="1100" noProof="0" dirty="0">
                <a:latin typeface="+mj-lt"/>
                <a:cs typeface="Courier New"/>
              </a:rPr>
              <a:t>3: Binary mask</a:t>
            </a:r>
          </a:p>
          <a:p>
            <a:r>
              <a:rPr lang="en-GB" sz="1100" dirty="0">
                <a:latin typeface="+mj-lt"/>
                <a:cs typeface="Courier New"/>
              </a:rPr>
              <a:t>4-6: Steering mirrors</a:t>
            </a:r>
          </a:p>
        </p:txBody>
      </p:sp>
      <p:sp>
        <p:nvSpPr>
          <p:cNvPr id="36" name="CasellaDiTesto 35">
            <a:extLst>
              <a:ext uri="{FF2B5EF4-FFF2-40B4-BE49-F238E27FC236}">
                <a16:creationId xmlns:a16="http://schemas.microsoft.com/office/drawing/2014/main" id="{753EAE4A-B278-F4B4-8D32-4F25185C3477}"/>
              </a:ext>
            </a:extLst>
          </p:cNvPr>
          <p:cNvSpPr txBox="1"/>
          <p:nvPr/>
        </p:nvSpPr>
        <p:spPr>
          <a:xfrm>
            <a:off x="3012971" y="6235362"/>
            <a:ext cx="231406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cs typeface="Courier New"/>
              </a:rPr>
              <a:t>5: Imaging Germanium Lens (8")</a:t>
            </a:r>
            <a:endParaRPr lang="en-GB" sz="1200" dirty="0">
              <a:latin typeface="+mj-lt"/>
            </a:endParaRPr>
          </a:p>
          <a:p>
            <a:r>
              <a:rPr lang="en-GB" sz="1200" dirty="0">
                <a:latin typeface="+mj-lt"/>
              </a:rPr>
              <a:t>7: </a:t>
            </a:r>
            <a:r>
              <a:rPr lang="en-GB" sz="1200" dirty="0" err="1">
                <a:latin typeface="+mj-lt"/>
              </a:rPr>
              <a:t>ZnSe</a:t>
            </a:r>
            <a:r>
              <a:rPr lang="en-GB" sz="1200" dirty="0">
                <a:latin typeface="+mj-lt"/>
              </a:rPr>
              <a:t> viewport</a:t>
            </a:r>
          </a:p>
          <a:p>
            <a:r>
              <a:rPr lang="en-GB" sz="1200" dirty="0">
                <a:latin typeface="+mj-lt"/>
                <a:cs typeface="Courier New"/>
              </a:rPr>
              <a:t>8: Test Mass</a:t>
            </a:r>
          </a:p>
        </p:txBody>
      </p:sp>
      <p:cxnSp>
        <p:nvCxnSpPr>
          <p:cNvPr id="2" name="Connettore dritto 1">
            <a:extLst>
              <a:ext uri="{FF2B5EF4-FFF2-40B4-BE49-F238E27FC236}">
                <a16:creationId xmlns:a16="http://schemas.microsoft.com/office/drawing/2014/main" id="{6F7D9B44-E304-9DB6-B3F2-013D245B69B9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nettore dritto 8">
            <a:extLst>
              <a:ext uri="{FF2B5EF4-FFF2-40B4-BE49-F238E27FC236}">
                <a16:creationId xmlns:a16="http://schemas.microsoft.com/office/drawing/2014/main" id="{86AED921-A043-905B-D9E4-674ABCDB97FA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BF6D4CB9-4BDF-6F05-1C28-614A2DF083F7}"/>
              </a:ext>
            </a:extLst>
          </p:cNvPr>
          <p:cNvSpPr txBox="1"/>
          <p:nvPr/>
        </p:nvSpPr>
        <p:spPr>
          <a:xfrm>
            <a:off x="680278" y="3452908"/>
            <a:ext cx="23326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b="1" dirty="0">
                <a:solidFill>
                  <a:schemeClr val="bg1"/>
                </a:solidFill>
                <a:latin typeface="Book Antiqua" panose="02040602050305030304" pitchFamily="18" charset="0"/>
              </a:rPr>
              <a:t>OPTICAL SIMULATION</a:t>
            </a:r>
          </a:p>
        </p:txBody>
      </p:sp>
      <p:pic>
        <p:nvPicPr>
          <p:cNvPr id="10" name="Immagine 9" descr="Immagine che contiene testo, schermata, giallo, Rettangolo&#10;&#10;Il contenuto generato dall&amp;#39;IA potrebbe non essere corretto.">
            <a:extLst>
              <a:ext uri="{FF2B5EF4-FFF2-40B4-BE49-F238E27FC236}">
                <a16:creationId xmlns:a16="http://schemas.microsoft.com/office/drawing/2014/main" id="{27ACAACA-E578-C76B-0A30-E5A26C376F5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1150" b="22155"/>
          <a:stretch>
            <a:fillRect/>
          </a:stretch>
        </p:blipFill>
        <p:spPr>
          <a:xfrm>
            <a:off x="6375563" y="3911430"/>
            <a:ext cx="1137255" cy="1082565"/>
          </a:xfrm>
          <a:prstGeom prst="rect">
            <a:avLst/>
          </a:prstGeom>
        </p:spPr>
      </p:pic>
      <p:pic>
        <p:nvPicPr>
          <p:cNvPr id="11" name="Immagine 10" descr="Immagine che contiene testo, schermata, giallo&#10;&#10;Il contenuto generato dall&amp;#39;IA potrebbe non essere corretto.">
            <a:extLst>
              <a:ext uri="{FF2B5EF4-FFF2-40B4-BE49-F238E27FC236}">
                <a16:creationId xmlns:a16="http://schemas.microsoft.com/office/drawing/2014/main" id="{1429DD1A-1F3F-BD06-A129-27B89934150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03835" y="5125367"/>
            <a:ext cx="1137255" cy="1082565"/>
          </a:xfrm>
          <a:prstGeom prst="rect">
            <a:avLst/>
          </a:prstGeom>
        </p:spPr>
      </p:pic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C3494F98-8752-342B-0B9F-987E886C9A06}"/>
              </a:ext>
            </a:extLst>
          </p:cNvPr>
          <p:cNvSpPr txBox="1"/>
          <p:nvPr/>
        </p:nvSpPr>
        <p:spPr>
          <a:xfrm>
            <a:off x="6319795" y="3439917"/>
            <a:ext cx="131159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1200" b="0" i="0" u="none" strike="noStrike" dirty="0" err="1">
                <a:solidFill>
                  <a:srgbClr val="0432FF"/>
                </a:solidFill>
                <a:effectLst/>
                <a:latin typeface="-webkit-standard"/>
              </a:rPr>
              <a:t>Experimental</a:t>
            </a:r>
            <a:r>
              <a:rPr lang="it-IT" sz="1200" b="0" i="0" u="none" strike="noStrike" dirty="0">
                <a:solidFill>
                  <a:srgbClr val="0432FF"/>
                </a:solidFill>
                <a:effectLst/>
                <a:latin typeface="-webkit-standard"/>
              </a:rPr>
              <a:t> </a:t>
            </a:r>
            <a:r>
              <a:rPr lang="it-IT" sz="1200" b="0" i="0" u="none" strike="noStrike" dirty="0">
                <a:solidFill>
                  <a:srgbClr val="0432FF"/>
                </a:solidFill>
                <a:effectLst/>
                <a:latin typeface="Cambria" panose="02040503050406030204" pitchFamily="18" charset="0"/>
              </a:rPr>
              <a:t>patterns</a:t>
            </a:r>
            <a:endParaRPr lang="it-IT" sz="1200" dirty="0">
              <a:solidFill>
                <a:srgbClr val="0432FF"/>
              </a:solidFill>
              <a:latin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497525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36E223-0F8E-33A2-00F3-8BA9F8257E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BC155427-6263-FEF8-114E-749F796CE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E4E1390D-708C-4046-1A60-742551BCD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32</a:t>
            </a:fld>
            <a:endParaRPr lang="it-IT" dirty="0"/>
          </a:p>
        </p:txBody>
      </p:sp>
      <p:sp>
        <p:nvSpPr>
          <p:cNvPr id="6" name="Titolo 2">
            <a:extLst>
              <a:ext uri="{FF2B5EF4-FFF2-40B4-BE49-F238E27FC236}">
                <a16:creationId xmlns:a16="http://schemas.microsoft.com/office/drawing/2014/main" id="{FEB0D972-7194-D8D3-76EA-6448FEFC6A41}"/>
              </a:ext>
            </a:extLst>
          </p:cNvPr>
          <p:cNvSpPr txBox="1">
            <a:spLocks/>
          </p:cNvSpPr>
          <p:nvPr/>
        </p:nvSpPr>
        <p:spPr>
          <a:xfrm>
            <a:off x="347921" y="-60325"/>
            <a:ext cx="1137648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3400" dirty="0">
                <a:latin typeface="Cinzel" pitchFamily="2" charset="77"/>
              </a:rPr>
              <a:t>⚜️ </a:t>
            </a:r>
            <a:r>
              <a:rPr lang="it-IT" sz="3400" dirty="0" err="1">
                <a:latin typeface="Cinzel" pitchFamily="2" charset="77"/>
              </a:rPr>
              <a:t>IPATSiA</a:t>
            </a:r>
            <a:r>
              <a:rPr lang="it-IT" sz="3400" dirty="0">
                <a:latin typeface="Cinzel" pitchFamily="2" charset="77"/>
              </a:rPr>
              <a:t>: </a:t>
            </a:r>
            <a:r>
              <a:rPr lang="it-IT" sz="3400" dirty="0">
                <a:latin typeface="Cinzel" pitchFamily="2" charset="77"/>
                <a:cs typeface="Courier New" panose="02070309020205020404" pitchFamily="49" charset="0"/>
              </a:rPr>
              <a:t>Point </a:t>
            </a:r>
            <a:r>
              <a:rPr lang="it-IT" sz="3400" dirty="0" err="1">
                <a:latin typeface="Cinzel" pitchFamily="2" charset="77"/>
                <a:cs typeface="Courier New" panose="02070309020205020404" pitchFamily="49" charset="0"/>
              </a:rPr>
              <a:t>Absorber</a:t>
            </a:r>
            <a:r>
              <a:rPr lang="it-IT" sz="3400" dirty="0">
                <a:latin typeface="Cinzel" pitchFamily="2" charset="77"/>
                <a:cs typeface="Courier New" panose="02070309020205020404" pitchFamily="49" charset="0"/>
              </a:rPr>
              <a:t> simulator</a:t>
            </a:r>
            <a:endParaRPr lang="en-US" sz="3400" dirty="0">
              <a:latin typeface="Cinzel" pitchFamily="2" charset="77"/>
              <a:cs typeface="Courier New" panose="02070309020205020404" pitchFamily="49" charset="0"/>
            </a:endParaRP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1CC4AD9C-8803-8E7C-5720-D5493EFB8F23}"/>
              </a:ext>
            </a:extLst>
          </p:cNvPr>
          <p:cNvSpPr txBox="1"/>
          <p:nvPr/>
        </p:nvSpPr>
        <p:spPr>
          <a:xfrm rot="17755365">
            <a:off x="8576954" y="5145034"/>
            <a:ext cx="837929" cy="318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it-IT" sz="1200" dirty="0">
              <a:solidFill>
                <a:srgbClr val="FFFF00"/>
              </a:solidFill>
            </a:endParaRPr>
          </a:p>
        </p:txBody>
      </p:sp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CD7E930F-C338-CE55-FF1F-0098DB1CD43E}"/>
              </a:ext>
            </a:extLst>
          </p:cNvPr>
          <p:cNvSpPr txBox="1"/>
          <p:nvPr/>
        </p:nvSpPr>
        <p:spPr>
          <a:xfrm>
            <a:off x="421292" y="1292828"/>
            <a:ext cx="4891488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Font di sistema regolare"/>
              <a:buChar char="⚜️"/>
            </a:pPr>
            <a:r>
              <a:rPr lang="it-IT" sz="1600" dirty="0" err="1">
                <a:solidFill>
                  <a:srgbClr val="C00000"/>
                </a:solidFill>
                <a:latin typeface="Book Antiqua" panose="02040602050305030304" pitchFamily="18" charset="0"/>
              </a:rPr>
              <a:t>IPATSiA</a:t>
            </a:r>
            <a:r>
              <a:rPr lang="it-IT" sz="1600" dirty="0">
                <a:latin typeface="Book Antiqua" panose="02040602050305030304" pitchFamily="18" charset="0"/>
              </a:rPr>
              <a:t> (</a:t>
            </a:r>
            <a:r>
              <a:rPr lang="it-IT" sz="1600" dirty="0" err="1">
                <a:latin typeface="Book Antiqua" panose="02040602050305030304" pitchFamily="18" charset="0"/>
              </a:rPr>
              <a:t>Infrared</a:t>
            </a:r>
            <a:r>
              <a:rPr lang="it-IT" sz="1600" dirty="0">
                <a:latin typeface="Book Antiqua" panose="02040602050305030304" pitchFamily="18" charset="0"/>
              </a:rPr>
              <a:t> Point </a:t>
            </a:r>
            <a:r>
              <a:rPr lang="it-IT" sz="1600" dirty="0" err="1">
                <a:latin typeface="Book Antiqua" panose="02040602050305030304" pitchFamily="18" charset="0"/>
              </a:rPr>
              <a:t>Absorber</a:t>
            </a:r>
            <a:r>
              <a:rPr lang="it-IT" sz="1600" dirty="0">
                <a:latin typeface="Book Antiqua" panose="02040602050305030304" pitchFamily="18" charset="0"/>
              </a:rPr>
              <a:t> Thermal Simulator </a:t>
            </a:r>
            <a:r>
              <a:rPr lang="it-IT" sz="1600" dirty="0" err="1">
                <a:latin typeface="Book Antiqua" panose="02040602050305030304" pitchFamily="18" charset="0"/>
              </a:rPr>
              <a:t>Actuator</a:t>
            </a:r>
            <a:r>
              <a:rPr lang="it-IT" sz="1600" dirty="0">
                <a:latin typeface="Book Antiqua" panose="02040602050305030304" pitchFamily="18" charset="0"/>
              </a:rPr>
              <a:t>)</a:t>
            </a:r>
          </a:p>
          <a:p>
            <a:endParaRPr lang="it-IT" sz="1600" dirty="0">
              <a:latin typeface="Book Antiqua" panose="02040602050305030304" pitchFamily="18" charset="0"/>
            </a:endParaRPr>
          </a:p>
          <a:p>
            <a:pPr marL="342900" indent="-342900">
              <a:buFont typeface="Font di sistema regolare"/>
              <a:buChar char="⚜️"/>
            </a:pPr>
            <a:r>
              <a:rPr lang="it-IT" sz="1600" dirty="0">
                <a:solidFill>
                  <a:srgbClr val="C00000"/>
                </a:solidFill>
                <a:latin typeface="Book Antiqua" panose="02040602050305030304" pitchFamily="18" charset="0"/>
              </a:rPr>
              <a:t>CO</a:t>
            </a:r>
            <a:r>
              <a:rPr lang="it-IT" sz="1600" baseline="-25000" dirty="0">
                <a:solidFill>
                  <a:srgbClr val="C00000"/>
                </a:solidFill>
                <a:latin typeface="Book Antiqua" panose="02040602050305030304" pitchFamily="18" charset="0"/>
              </a:rPr>
              <a:t>2</a:t>
            </a:r>
            <a:r>
              <a:rPr lang="it-IT" sz="1600" dirty="0">
                <a:solidFill>
                  <a:srgbClr val="C00000"/>
                </a:solidFill>
                <a:latin typeface="Book Antiqua" panose="02040602050305030304" pitchFamily="18" charset="0"/>
              </a:rPr>
              <a:t> laser </a:t>
            </a:r>
            <a:r>
              <a:rPr lang="it-IT" sz="1600" dirty="0">
                <a:latin typeface="Book Antiqua" panose="02040602050305030304" pitchFamily="18" charset="0"/>
              </a:rPr>
              <a:t>system </a:t>
            </a:r>
            <a:r>
              <a:rPr lang="it-IT" sz="1600" dirty="0" err="1">
                <a:latin typeface="Book Antiqua" panose="02040602050305030304" pitchFamily="18" charset="0"/>
              </a:rPr>
              <a:t>used</a:t>
            </a:r>
            <a:r>
              <a:rPr lang="it-IT" sz="1600" dirty="0">
                <a:latin typeface="Book Antiqua" panose="02040602050305030304" pitchFamily="18" charset="0"/>
              </a:rPr>
              <a:t> to generate </a:t>
            </a:r>
            <a:r>
              <a:rPr lang="it-IT" sz="1600" dirty="0" err="1">
                <a:latin typeface="Book Antiqua" panose="02040602050305030304" pitchFamily="18" charset="0"/>
              </a:rPr>
              <a:t>artificial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localized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thermal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defects</a:t>
            </a:r>
            <a:r>
              <a:rPr lang="it-IT" sz="1600" dirty="0">
                <a:latin typeface="Book Antiqua" panose="02040602050305030304" pitchFamily="18" charset="0"/>
              </a:rPr>
              <a:t> on the HR </a:t>
            </a:r>
            <a:r>
              <a:rPr lang="it-IT" sz="1600" dirty="0" err="1">
                <a:latin typeface="Book Antiqua" panose="02040602050305030304" pitchFamily="18" charset="0"/>
              </a:rPr>
              <a:t>surface</a:t>
            </a:r>
            <a:r>
              <a:rPr lang="it-IT" sz="1600" dirty="0">
                <a:latin typeface="Book Antiqua" panose="02040602050305030304" pitchFamily="18" charset="0"/>
              </a:rPr>
              <a:t> of the </a:t>
            </a:r>
            <a:r>
              <a:rPr lang="it-IT" sz="1600" dirty="0" err="1">
                <a:latin typeface="Book Antiqua" panose="02040602050305030304" pitchFamily="18" charset="0"/>
              </a:rPr>
              <a:t>mirror</a:t>
            </a:r>
            <a:endParaRPr lang="it-IT" sz="1600" dirty="0">
              <a:latin typeface="Book Antiqua" panose="02040602050305030304" pitchFamily="18" charset="0"/>
            </a:endParaRPr>
          </a:p>
          <a:p>
            <a:pPr marL="342900" indent="-342900"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</a:endParaRPr>
          </a:p>
          <a:p>
            <a:pPr marL="342900" indent="-34290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</a:rPr>
              <a:t>Dynamic control of the </a:t>
            </a:r>
            <a:r>
              <a:rPr lang="it-IT" sz="1600" dirty="0" err="1">
                <a:latin typeface="Book Antiqua" panose="02040602050305030304" pitchFamily="18" charset="0"/>
              </a:rPr>
              <a:t>artificial</a:t>
            </a:r>
            <a:r>
              <a:rPr lang="it-IT" sz="1600" dirty="0">
                <a:latin typeface="Book Antiqua" panose="02040602050305030304" pitchFamily="18" charset="0"/>
              </a:rPr>
              <a:t> point </a:t>
            </a:r>
            <a:r>
              <a:rPr lang="it-IT" sz="1600" dirty="0" err="1">
                <a:latin typeface="Book Antiqua" panose="02040602050305030304" pitchFamily="18" charset="0"/>
              </a:rPr>
              <a:t>absorber</a:t>
            </a:r>
            <a:r>
              <a:rPr lang="it-IT" sz="1600" dirty="0">
                <a:latin typeface="Book Antiqua" panose="02040602050305030304" pitchFamily="18" charset="0"/>
              </a:rPr>
              <a:t>:</a:t>
            </a:r>
          </a:p>
          <a:p>
            <a:pPr marL="800100" lvl="1" indent="-34290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</a:rPr>
              <a:t>Position on the </a:t>
            </a:r>
            <a:r>
              <a:rPr lang="it-IT" sz="1600" dirty="0" err="1">
                <a:latin typeface="Book Antiqua" panose="02040602050305030304" pitchFamily="18" charset="0"/>
              </a:rPr>
              <a:t>mirror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surface</a:t>
            </a:r>
            <a:endParaRPr lang="it-IT" sz="1600" dirty="0">
              <a:latin typeface="Book Antiqua" panose="02040602050305030304" pitchFamily="18" charset="0"/>
            </a:endParaRPr>
          </a:p>
          <a:p>
            <a:pPr marL="800100" lvl="1" indent="-34290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</a:rPr>
              <a:t>Size</a:t>
            </a:r>
          </a:p>
          <a:p>
            <a:pPr marL="800100" lvl="1" indent="-34290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latin typeface="Book Antiqua" panose="02040602050305030304" pitchFamily="18" charset="0"/>
              </a:rPr>
              <a:t>Injected</a:t>
            </a:r>
            <a:r>
              <a:rPr lang="it-IT" sz="1600" dirty="0">
                <a:latin typeface="Book Antiqua" panose="02040602050305030304" pitchFamily="18" charset="0"/>
              </a:rPr>
              <a:t> power</a:t>
            </a:r>
          </a:p>
          <a:p>
            <a:pPr marL="800100" lvl="1" indent="-34290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endParaRPr lang="it-IT" sz="1600" dirty="0">
              <a:latin typeface="Book Antiqua" panose="02040602050305030304" pitchFamily="18" charset="0"/>
            </a:endParaRPr>
          </a:p>
          <a:p>
            <a:pPr marL="342900" indent="-34290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dirty="0" err="1">
                <a:latin typeface="Book Antiqua" panose="02040602050305030304" pitchFamily="18" charset="0"/>
              </a:rPr>
              <a:t>Developed</a:t>
            </a:r>
            <a:r>
              <a:rPr lang="it-IT" sz="1600" dirty="0">
                <a:latin typeface="Book Antiqua" panose="02040602050305030304" pitchFamily="18" charset="0"/>
              </a:rPr>
              <a:t> to study the </a:t>
            </a:r>
            <a:r>
              <a:rPr lang="it-IT" sz="1600" dirty="0" err="1">
                <a:latin typeface="Book Antiqua" panose="02040602050305030304" pitchFamily="18" charset="0"/>
              </a:rPr>
              <a:t>interferometer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response</a:t>
            </a:r>
            <a:r>
              <a:rPr lang="it-IT" sz="1600" dirty="0">
                <a:latin typeface="Book Antiqua" panose="02040602050305030304" pitchFamily="18" charset="0"/>
              </a:rPr>
              <a:t> to </a:t>
            </a:r>
            <a:r>
              <a:rPr lang="it-IT" sz="1600" dirty="0" err="1">
                <a:latin typeface="Book Antiqua" panose="02040602050305030304" pitchFamily="18" charset="0"/>
              </a:rPr>
              <a:t>localized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defects</a:t>
            </a:r>
            <a:endParaRPr lang="it-IT" sz="1600" dirty="0">
              <a:latin typeface="Book Antiqua" panose="02040602050305030304" pitchFamily="18" charset="0"/>
            </a:endParaRPr>
          </a:p>
          <a:p>
            <a:pPr marL="800100" lvl="1" indent="-34290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endParaRPr lang="it-IT" sz="1600" dirty="0">
              <a:latin typeface="Book Antiqua" panose="02040602050305030304" pitchFamily="18" charset="0"/>
            </a:endParaRPr>
          </a:p>
          <a:p>
            <a:pPr marL="342900" indent="-342900">
              <a:buClr>
                <a:schemeClr val="accent4">
                  <a:lumMod val="50000"/>
                </a:schemeClr>
              </a:buClr>
              <a:buFont typeface="Font di sistema regolare"/>
              <a:buChar char="⚜️"/>
            </a:pPr>
            <a:r>
              <a:rPr lang="it-IT" sz="1600" dirty="0" err="1">
                <a:latin typeface="Book Antiqua" panose="02040602050305030304" pitchFamily="18" charset="0"/>
              </a:rPr>
              <a:t>IPATSiA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further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confirmed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that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HOMs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generated</a:t>
            </a:r>
            <a:r>
              <a:rPr lang="it-IT" sz="1600" dirty="0">
                <a:latin typeface="Book Antiqua" panose="02040602050305030304" pitchFamily="18" charset="0"/>
              </a:rPr>
              <a:t> by </a:t>
            </a:r>
            <a:r>
              <a:rPr lang="it-IT" sz="1600" dirty="0" err="1">
                <a:latin typeface="Book Antiqua" panose="02040602050305030304" pitchFamily="18" charset="0"/>
              </a:rPr>
              <a:t>localized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defects</a:t>
            </a:r>
            <a:r>
              <a:rPr lang="it-IT" sz="1600" dirty="0">
                <a:latin typeface="Book Antiqua" panose="02040602050305030304" pitchFamily="18" charset="0"/>
              </a:rPr>
              <a:t> introduce </a:t>
            </a:r>
            <a:r>
              <a:rPr lang="it-IT" sz="1600" dirty="0" err="1">
                <a:latin typeface="Book Antiqua" panose="02040602050305030304" pitchFamily="18" charset="0"/>
              </a:rPr>
              <a:t>additional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noise</a:t>
            </a:r>
            <a:r>
              <a:rPr lang="it-IT" sz="1600" dirty="0">
                <a:latin typeface="Book Antiqua" panose="02040602050305030304" pitchFamily="18" charset="0"/>
              </a:rPr>
              <a:t> in the Advanced Virgo sensitivity</a:t>
            </a:r>
          </a:p>
          <a:p>
            <a:pPr marL="800100" lvl="1" indent="-34290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endParaRPr lang="it-IT" sz="1600" dirty="0">
              <a:latin typeface="Book Antiqua" panose="02040602050305030304" pitchFamily="18" charset="0"/>
            </a:endParaRPr>
          </a:p>
        </p:txBody>
      </p:sp>
      <p:cxnSp>
        <p:nvCxnSpPr>
          <p:cNvPr id="8" name="Connettore dritto 7">
            <a:extLst>
              <a:ext uri="{FF2B5EF4-FFF2-40B4-BE49-F238E27FC236}">
                <a16:creationId xmlns:a16="http://schemas.microsoft.com/office/drawing/2014/main" id="{E9BD0811-F0BE-7FC8-C86F-ABABB11F0F51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nettore dritto 10">
            <a:extLst>
              <a:ext uri="{FF2B5EF4-FFF2-40B4-BE49-F238E27FC236}">
                <a16:creationId xmlns:a16="http://schemas.microsoft.com/office/drawing/2014/main" id="{9379668F-C67B-ABB9-CF8E-5D40C994DF8E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Immagine 6">
            <a:extLst>
              <a:ext uri="{FF2B5EF4-FFF2-40B4-BE49-F238E27FC236}">
                <a16:creationId xmlns:a16="http://schemas.microsoft.com/office/drawing/2014/main" id="{E898EBFA-8AAA-B0CF-015B-3BD8806303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5348858" y="3698447"/>
            <a:ext cx="2447071" cy="2742855"/>
          </a:xfrm>
          <a:prstGeom prst="rect">
            <a:avLst/>
          </a:prstGeom>
        </p:spPr>
      </p:pic>
      <p:pic>
        <p:nvPicPr>
          <p:cNvPr id="13" name="Immagine 12">
            <a:extLst>
              <a:ext uri="{FF2B5EF4-FFF2-40B4-BE49-F238E27FC236}">
                <a16:creationId xmlns:a16="http://schemas.microsoft.com/office/drawing/2014/main" id="{3A0C5B50-0A1F-961A-7D71-CE0B0B12E2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8669" y="1725525"/>
            <a:ext cx="1937013" cy="1703475"/>
          </a:xfrm>
          <a:prstGeom prst="rect">
            <a:avLst/>
          </a:prstGeom>
        </p:spPr>
      </p:pic>
      <p:pic>
        <p:nvPicPr>
          <p:cNvPr id="15" name="Immagine 14">
            <a:extLst>
              <a:ext uri="{FF2B5EF4-FFF2-40B4-BE49-F238E27FC236}">
                <a16:creationId xmlns:a16="http://schemas.microsoft.com/office/drawing/2014/main" id="{5585D572-C088-7B42-6D9D-7D8643DE5E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53738" y="1484439"/>
            <a:ext cx="3487801" cy="4756475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DEA3DF62-35DB-A47B-D818-AADDCC86521A}"/>
              </a:ext>
            </a:extLst>
          </p:cNvPr>
          <p:cNvSpPr txBox="1"/>
          <p:nvPr/>
        </p:nvSpPr>
        <p:spPr>
          <a:xfrm>
            <a:off x="8353738" y="1111349"/>
            <a:ext cx="3487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b="1" dirty="0" err="1">
                <a:solidFill>
                  <a:srgbClr val="0432FF"/>
                </a:solidFill>
                <a:latin typeface="Book Antiqua" panose="02040602050305030304" pitchFamily="18" charset="0"/>
              </a:rPr>
              <a:t>IPATSiA</a:t>
            </a:r>
            <a:r>
              <a:rPr lang="it-IT" sz="1400" b="1" dirty="0">
                <a:solidFill>
                  <a:srgbClr val="0432FF"/>
                </a:solidFill>
                <a:latin typeface="Book Antiqua" panose="02040602050305030304" pitchFamily="18" charset="0"/>
              </a:rPr>
              <a:t> </a:t>
            </a:r>
            <a:r>
              <a:rPr lang="it-IT" sz="1400" b="1" dirty="0" err="1">
                <a:solidFill>
                  <a:srgbClr val="0432FF"/>
                </a:solidFill>
                <a:latin typeface="Book Antiqua" panose="02040602050305030304" pitchFamily="18" charset="0"/>
              </a:rPr>
              <a:t>experimental</a:t>
            </a:r>
            <a:r>
              <a:rPr lang="it-IT" sz="1400" b="1" dirty="0">
                <a:solidFill>
                  <a:srgbClr val="0432FF"/>
                </a:solidFill>
                <a:latin typeface="Book Antiqua" panose="02040602050305030304" pitchFamily="18" charset="0"/>
              </a:rPr>
              <a:t> setup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10F49153-3BD3-21A8-5AE4-48474AE0791E}"/>
              </a:ext>
            </a:extLst>
          </p:cNvPr>
          <p:cNvSpPr txBox="1"/>
          <p:nvPr/>
        </p:nvSpPr>
        <p:spPr>
          <a:xfrm>
            <a:off x="5507932" y="3554899"/>
            <a:ext cx="23932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b="1" dirty="0">
                <a:solidFill>
                  <a:srgbClr val="0432FF"/>
                </a:solidFill>
                <a:latin typeface="Book Antiqua" panose="02040602050305030304" pitchFamily="18" charset="0"/>
              </a:rPr>
              <a:t>Optical layout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6775DBA3-ADAC-534D-EEC4-15F60A5C5E83}"/>
              </a:ext>
            </a:extLst>
          </p:cNvPr>
          <p:cNvSpPr txBox="1"/>
          <p:nvPr/>
        </p:nvSpPr>
        <p:spPr>
          <a:xfrm>
            <a:off x="5873776" y="1315913"/>
            <a:ext cx="18119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200" b="1" dirty="0">
                <a:solidFill>
                  <a:srgbClr val="0432FF"/>
                </a:solidFill>
                <a:latin typeface="Book Antiqua" panose="02040602050305030304" pitchFamily="18" charset="0"/>
              </a:rPr>
              <a:t>CO2 </a:t>
            </a:r>
            <a:r>
              <a:rPr lang="it-IT" sz="1200" b="1" dirty="0" err="1">
                <a:solidFill>
                  <a:srgbClr val="0432FF"/>
                </a:solidFill>
                <a:latin typeface="Book Antiqua" panose="02040602050305030304" pitchFamily="18" charset="0"/>
              </a:rPr>
              <a:t>beam</a:t>
            </a:r>
            <a:r>
              <a:rPr lang="it-IT" sz="1200" b="1" dirty="0">
                <a:solidFill>
                  <a:srgbClr val="0432FF"/>
                </a:solidFill>
                <a:latin typeface="Book Antiqua" panose="02040602050305030304" pitchFamily="18" charset="0"/>
              </a:rPr>
              <a:t> </a:t>
            </a:r>
            <a:r>
              <a:rPr lang="it-IT" sz="1200" b="1" dirty="0" err="1">
                <a:solidFill>
                  <a:srgbClr val="0432FF"/>
                </a:solidFill>
                <a:latin typeface="Book Antiqua" panose="02040602050305030304" pitchFamily="18" charset="0"/>
              </a:rPr>
              <a:t>projected</a:t>
            </a:r>
            <a:r>
              <a:rPr lang="it-IT" sz="1200" b="1" dirty="0">
                <a:solidFill>
                  <a:srgbClr val="0432FF"/>
                </a:solidFill>
                <a:latin typeface="Book Antiqua" panose="02040602050305030304" pitchFamily="18" charset="0"/>
              </a:rPr>
              <a:t> on the </a:t>
            </a:r>
            <a:r>
              <a:rPr lang="it-IT" sz="1200" b="1" dirty="0" err="1">
                <a:solidFill>
                  <a:srgbClr val="0432FF"/>
                </a:solidFill>
                <a:latin typeface="Book Antiqua" panose="02040602050305030304" pitchFamily="18" charset="0"/>
              </a:rPr>
              <a:t>mirror</a:t>
            </a:r>
            <a:r>
              <a:rPr lang="it-IT" sz="1200" b="1" dirty="0">
                <a:solidFill>
                  <a:srgbClr val="0432FF"/>
                </a:solidFill>
                <a:latin typeface="Book Antiqua" panose="0204060205030503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6951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F777A1-0AE8-A808-E01E-CE3D3A3A22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10840646-A497-025B-0F28-FB31F4812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0955115C-1533-D46C-9C77-8B803B856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33</a:t>
            </a:fld>
            <a:endParaRPr lang="it-IT" dirty="0"/>
          </a:p>
        </p:txBody>
      </p:sp>
      <p:sp>
        <p:nvSpPr>
          <p:cNvPr id="6" name="Titolo 2">
            <a:extLst>
              <a:ext uri="{FF2B5EF4-FFF2-40B4-BE49-F238E27FC236}">
                <a16:creationId xmlns:a16="http://schemas.microsoft.com/office/drawing/2014/main" id="{431E1CF4-D1EA-9FEC-42EF-E1607FF87D2A}"/>
              </a:ext>
            </a:extLst>
          </p:cNvPr>
          <p:cNvSpPr txBox="1">
            <a:spLocks/>
          </p:cNvSpPr>
          <p:nvPr/>
        </p:nvSpPr>
        <p:spPr>
          <a:xfrm>
            <a:off x="347921" y="-60325"/>
            <a:ext cx="1137648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400" dirty="0">
                <a:latin typeface="Cinzel" pitchFamily="2" charset="77"/>
              </a:rPr>
              <a:t>⚜️ </a:t>
            </a:r>
            <a:r>
              <a:rPr lang="it-IT" sz="3400" dirty="0">
                <a:latin typeface="Cinzel" pitchFamily="2" charset="77"/>
              </a:rPr>
              <a:t>Next-generation </a:t>
            </a:r>
            <a:r>
              <a:rPr lang="it-IT" sz="3400" dirty="0" err="1">
                <a:latin typeface="Cinzel" pitchFamily="2" charset="77"/>
              </a:rPr>
              <a:t>wavefront</a:t>
            </a:r>
            <a:r>
              <a:rPr lang="it-IT" sz="3400" dirty="0">
                <a:latin typeface="Cinzel" pitchFamily="2" charset="77"/>
              </a:rPr>
              <a:t> </a:t>
            </a:r>
            <a:r>
              <a:rPr lang="it-IT" sz="3400" dirty="0" err="1">
                <a:latin typeface="Cinzel" pitchFamily="2" charset="77"/>
              </a:rPr>
              <a:t>actuators</a:t>
            </a:r>
            <a:endParaRPr lang="it-IT" sz="3400" dirty="0">
              <a:latin typeface="Cinzel" pitchFamily="2" charset="77"/>
            </a:endParaRP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A6FFB4D3-35F0-4AEF-8DD8-349B74441519}"/>
              </a:ext>
            </a:extLst>
          </p:cNvPr>
          <p:cNvSpPr txBox="1"/>
          <p:nvPr/>
        </p:nvSpPr>
        <p:spPr>
          <a:xfrm rot="17755365">
            <a:off x="8576954" y="5145034"/>
            <a:ext cx="837929" cy="318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it-IT" sz="1200" dirty="0">
              <a:solidFill>
                <a:srgbClr val="FFFF00"/>
              </a:solidFill>
            </a:endParaRPr>
          </a:p>
        </p:txBody>
      </p:sp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0D73ACFF-C983-B8E8-37A8-1296EDBF9109}"/>
              </a:ext>
            </a:extLst>
          </p:cNvPr>
          <p:cNvSpPr txBox="1"/>
          <p:nvPr/>
        </p:nvSpPr>
        <p:spPr>
          <a:xfrm>
            <a:off x="421290" y="1292828"/>
            <a:ext cx="8248235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it-IT" sz="1600" b="1" dirty="0">
              <a:latin typeface="Book Antiqua" panose="02040602050305030304" pitchFamily="18" charset="0"/>
            </a:endParaRPr>
          </a:p>
          <a:p>
            <a:endParaRPr lang="it-IT" sz="1600" b="1" dirty="0">
              <a:latin typeface="Book Antiqua" panose="02040602050305030304" pitchFamily="18" charset="0"/>
            </a:endParaRPr>
          </a:p>
          <a:p>
            <a:endParaRPr lang="it-IT" sz="1600" b="1" dirty="0">
              <a:latin typeface="Book Antiqua" panose="02040602050305030304" pitchFamily="18" charset="0"/>
            </a:endParaRPr>
          </a:p>
          <a:p>
            <a:endParaRPr lang="it-IT" sz="1600" b="1" dirty="0"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b="1" dirty="0">
                <a:latin typeface="Book Antiqua" panose="02040602050305030304" pitchFamily="18" charset="0"/>
              </a:rPr>
              <a:t> Thermal </a:t>
            </a:r>
            <a:r>
              <a:rPr lang="it-IT" sz="1600" b="1" dirty="0" err="1">
                <a:latin typeface="Book Antiqua" panose="02040602050305030304" pitchFamily="18" charset="0"/>
              </a:rPr>
              <a:t>effects</a:t>
            </a:r>
            <a:r>
              <a:rPr lang="it-IT" sz="1600" b="1" dirty="0">
                <a:latin typeface="Book Antiqua" panose="02040602050305030304" pitchFamily="18" charset="0"/>
              </a:rPr>
              <a:t> </a:t>
            </a:r>
            <a:r>
              <a:rPr lang="it-IT" sz="1600" b="1" dirty="0" err="1">
                <a:latin typeface="Book Antiqua" panose="02040602050305030304" pitchFamily="18" charset="0"/>
              </a:rPr>
              <a:t>previously</a:t>
            </a:r>
            <a:r>
              <a:rPr lang="it-IT" sz="1600" b="1" dirty="0">
                <a:latin typeface="Book Antiqua" panose="02040602050305030304" pitchFamily="18" charset="0"/>
              </a:rPr>
              <a:t> </a:t>
            </a:r>
            <a:r>
              <a:rPr lang="it-IT" sz="1600" b="1" dirty="0" err="1">
                <a:latin typeface="Book Antiqua" panose="02040602050305030304" pitchFamily="18" charset="0"/>
              </a:rPr>
              <a:t>considered</a:t>
            </a:r>
            <a:r>
              <a:rPr lang="it-IT" sz="1600" b="1" dirty="0">
                <a:latin typeface="Book Antiqua" panose="02040602050305030304" pitchFamily="18" charset="0"/>
              </a:rPr>
              <a:t> </a:t>
            </a:r>
            <a:r>
              <a:rPr lang="it-IT" sz="1600" b="1" dirty="0" err="1">
                <a:latin typeface="Book Antiqua" panose="02040602050305030304" pitchFamily="18" charset="0"/>
              </a:rPr>
              <a:t>negligible</a:t>
            </a:r>
            <a:r>
              <a:rPr lang="it-IT" sz="1600" b="1" dirty="0">
                <a:latin typeface="Book Antiqua" panose="02040602050305030304" pitchFamily="18" charset="0"/>
              </a:rPr>
              <a:t> </a:t>
            </a:r>
            <a:r>
              <a:rPr lang="it-IT" sz="1600" b="1" dirty="0" err="1">
                <a:latin typeface="Book Antiqua" panose="02040602050305030304" pitchFamily="18" charset="0"/>
              </a:rPr>
              <a:t>will</a:t>
            </a:r>
            <a:r>
              <a:rPr lang="it-IT" sz="1600" b="1" dirty="0">
                <a:latin typeface="Book Antiqua" panose="02040602050305030304" pitchFamily="18" charset="0"/>
              </a:rPr>
              <a:t> </a:t>
            </a:r>
            <a:r>
              <a:rPr lang="it-IT" sz="1600" b="1" dirty="0" err="1">
                <a:latin typeface="Book Antiqua" panose="02040602050305030304" pitchFamily="18" charset="0"/>
              </a:rPr>
              <a:t>become</a:t>
            </a:r>
            <a:r>
              <a:rPr lang="it-IT" sz="1600" b="1" dirty="0">
                <a:latin typeface="Book Antiqua" panose="02040602050305030304" pitchFamily="18" charset="0"/>
              </a:rPr>
              <a:t> </a:t>
            </a:r>
            <a:r>
              <a:rPr lang="it-IT" sz="1600" b="1" dirty="0" err="1">
                <a:latin typeface="Book Antiqua" panose="02040602050305030304" pitchFamily="18" charset="0"/>
              </a:rPr>
              <a:t>increasingly</a:t>
            </a:r>
            <a:r>
              <a:rPr lang="it-IT" sz="1600" b="1" dirty="0">
                <a:latin typeface="Book Antiqua" panose="02040602050305030304" pitchFamily="18" charset="0"/>
              </a:rPr>
              <a:t> </a:t>
            </a:r>
            <a:r>
              <a:rPr lang="it-IT" sz="1600" b="1" dirty="0" err="1">
                <a:latin typeface="Book Antiqua" panose="02040602050305030304" pitchFamily="18" charset="0"/>
              </a:rPr>
              <a:t>critical</a:t>
            </a:r>
            <a:endParaRPr lang="it-IT" sz="1600" b="1" dirty="0">
              <a:latin typeface="Book Antiqua" panose="02040602050305030304" pitchFamily="18" charset="0"/>
            </a:endParaRPr>
          </a:p>
          <a:p>
            <a:endParaRPr lang="it-IT" sz="1600" b="1" dirty="0"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</a:rPr>
              <a:t>Current </a:t>
            </a:r>
            <a:r>
              <a:rPr lang="it-IT" sz="1600" dirty="0" err="1">
                <a:latin typeface="Book Antiqua" panose="02040602050305030304" pitchFamily="18" charset="0"/>
              </a:rPr>
              <a:t>thermal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actuators</a:t>
            </a:r>
            <a:r>
              <a:rPr lang="it-IT" sz="1600" dirty="0">
                <a:latin typeface="Book Antiqua" panose="02040602050305030304" pitchFamily="18" charset="0"/>
              </a:rPr>
              <a:t> produce </a:t>
            </a:r>
            <a:r>
              <a:rPr lang="it-IT" sz="1600" dirty="0" err="1">
                <a:latin typeface="Book Antiqua" panose="02040602050305030304" pitchFamily="18" charset="0"/>
              </a:rPr>
              <a:t>only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432FF"/>
                </a:solidFill>
                <a:latin typeface="Book Antiqua" panose="02040602050305030304" pitchFamily="18" charset="0"/>
              </a:rPr>
              <a:t>axisymmetric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compensation</a:t>
            </a:r>
            <a:r>
              <a:rPr lang="it-IT" sz="1600" dirty="0">
                <a:latin typeface="Book Antiqua" panose="02040602050305030304" pitchFamily="18" charset="0"/>
              </a:rPr>
              <a:t> patterns. </a:t>
            </a:r>
            <a:r>
              <a:rPr lang="it-IT" sz="1600" dirty="0" err="1">
                <a:latin typeface="Book Antiqua" panose="02040602050305030304" pitchFamily="18" charset="0"/>
              </a:rPr>
              <a:t>Only</a:t>
            </a:r>
            <a:r>
              <a:rPr lang="it-IT" sz="1600" dirty="0">
                <a:latin typeface="Book Antiqua" panose="02040602050305030304" pitchFamily="18" charset="0"/>
              </a:rPr>
              <a:t> the </a:t>
            </a:r>
            <a:r>
              <a:rPr lang="it-IT" sz="1600" dirty="0" err="1">
                <a:solidFill>
                  <a:srgbClr val="0432FF"/>
                </a:solidFill>
                <a:latin typeface="Book Antiqua" panose="02040602050305030304" pitchFamily="18" charset="0"/>
              </a:rPr>
              <a:t>spherical</a:t>
            </a: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</a:rPr>
              <a:t> part </a:t>
            </a:r>
            <a:r>
              <a:rPr lang="it-IT" sz="1600" dirty="0">
                <a:latin typeface="Book Antiqua" panose="02040602050305030304" pitchFamily="18" charset="0"/>
              </a:rPr>
              <a:t>of the </a:t>
            </a:r>
            <a:r>
              <a:rPr lang="it-IT" sz="1600" dirty="0" err="1">
                <a:latin typeface="Book Antiqua" panose="02040602050305030304" pitchFamily="18" charset="0"/>
              </a:rPr>
              <a:t>thermo-elastic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deformation</a:t>
            </a:r>
            <a:r>
              <a:rPr lang="it-IT" sz="1600" dirty="0">
                <a:latin typeface="Book Antiqua" panose="02040602050305030304" pitchFamily="18" charset="0"/>
              </a:rPr>
              <a:t> on the HR-</a:t>
            </a:r>
            <a:r>
              <a:rPr lang="it-IT" sz="1600" dirty="0" err="1">
                <a:latin typeface="Book Antiqua" panose="02040602050305030304" pitchFamily="18" charset="0"/>
              </a:rPr>
              <a:t>surface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</a:p>
          <a:p>
            <a:pPr lvl="1">
              <a:buClr>
                <a:schemeClr val="accent4">
                  <a:lumMod val="50000"/>
                </a:schemeClr>
              </a:buClr>
            </a:pPr>
            <a:r>
              <a:rPr lang="it-IT" sz="1600" dirty="0">
                <a:latin typeface="Book Antiqua" panose="02040602050305030304" pitchFamily="18" charset="0"/>
              </a:rPr>
              <a:t>      </a:t>
            </a:r>
            <a:r>
              <a:rPr lang="it-IT" sz="1600" dirty="0" err="1">
                <a:latin typeface="Book Antiqua" panose="02040602050305030304" pitchFamily="18" charset="0"/>
              </a:rPr>
              <a:t>is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componsated</a:t>
            </a:r>
            <a:br>
              <a:rPr lang="it-IT" dirty="0"/>
            </a:br>
            <a:endParaRPr lang="it-IT" sz="1600" dirty="0">
              <a:latin typeface="Book Antiqua" panose="02040602050305030304" pitchFamily="18" charset="0"/>
            </a:endParaRPr>
          </a:p>
          <a:p>
            <a:pPr lvl="1">
              <a:buClr>
                <a:schemeClr val="accent4">
                  <a:lumMod val="50000"/>
                </a:schemeClr>
              </a:buClr>
            </a:pPr>
            <a:endParaRPr lang="it-IT" sz="1600" dirty="0">
              <a:latin typeface="Book Antiqua" panose="02040602050305030304" pitchFamily="18" charset="0"/>
            </a:endParaRPr>
          </a:p>
          <a:p>
            <a:pPr lvl="1">
              <a:buClr>
                <a:schemeClr val="accent4">
                  <a:lumMod val="50000"/>
                </a:schemeClr>
              </a:buClr>
            </a:pPr>
            <a:r>
              <a:rPr lang="it-IT" sz="1600" dirty="0">
                <a:latin typeface="Book Antiqua" panose="02040602050305030304" pitchFamily="18" charset="0"/>
              </a:rPr>
              <a:t>       </a:t>
            </a:r>
            <a:r>
              <a:rPr lang="it-IT" sz="1600" dirty="0" err="1">
                <a:latin typeface="Book Antiqua" panose="02040602050305030304" pitchFamily="18" charset="0"/>
              </a:rPr>
              <a:t>Localized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defects</a:t>
            </a:r>
            <a:r>
              <a:rPr lang="it-IT" sz="1600" dirty="0">
                <a:latin typeface="Book Antiqua" panose="02040602050305030304" pitchFamily="18" charset="0"/>
              </a:rPr>
              <a:t> generate </a:t>
            </a: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</a:rPr>
              <a:t>non-</a:t>
            </a:r>
            <a:r>
              <a:rPr lang="it-IT" sz="1600" dirty="0" err="1">
                <a:solidFill>
                  <a:srgbClr val="0432FF"/>
                </a:solidFill>
                <a:latin typeface="Book Antiqua" panose="02040602050305030304" pitchFamily="18" charset="0"/>
              </a:rPr>
              <a:t>axisymmetric</a:t>
            </a:r>
            <a:r>
              <a:rPr lang="it-IT" sz="1600" dirty="0">
                <a:latin typeface="Book Antiqua" panose="02040602050305030304" pitchFamily="18" charset="0"/>
              </a:rPr>
              <a:t> and </a:t>
            </a:r>
            <a:r>
              <a:rPr lang="it-IT" sz="1600" dirty="0" err="1">
                <a:solidFill>
                  <a:srgbClr val="0432FF"/>
                </a:solidFill>
                <a:latin typeface="Book Antiqua" panose="02040602050305030304" pitchFamily="18" charset="0"/>
              </a:rPr>
              <a:t>not-spherical</a:t>
            </a: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432FF"/>
                </a:solidFill>
                <a:latin typeface="Book Antiqua" panose="02040602050305030304" pitchFamily="18" charset="0"/>
              </a:rPr>
              <a:t>aberrations</a:t>
            </a:r>
            <a:endParaRPr lang="it-IT" sz="1600" dirty="0">
              <a:solidFill>
                <a:srgbClr val="0432FF"/>
              </a:solidFill>
              <a:latin typeface="Book Antiqua" panose="02040602050305030304" pitchFamily="18" charset="0"/>
            </a:endParaRPr>
          </a:p>
          <a:p>
            <a:pPr lvl="1">
              <a:buClr>
                <a:schemeClr val="accent4">
                  <a:lumMod val="50000"/>
                </a:schemeClr>
              </a:buClr>
            </a:pPr>
            <a:r>
              <a:rPr lang="it-IT" sz="1600" dirty="0">
                <a:latin typeface="Book Antiqua" panose="02040602050305030304" pitchFamily="18" charset="0"/>
              </a:rPr>
              <a:t>      (</a:t>
            </a:r>
            <a:r>
              <a:rPr lang="it-IT" sz="1600" dirty="0" err="1">
                <a:latin typeface="Book Antiqua" panose="02040602050305030304" pitchFamily="18" charset="0"/>
              </a:rPr>
              <a:t>cold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defects</a:t>
            </a:r>
            <a:r>
              <a:rPr lang="it-IT" sz="1600" dirty="0">
                <a:latin typeface="Book Antiqua" panose="02040602050305030304" pitchFamily="18" charset="0"/>
              </a:rPr>
              <a:t>,  DAS </a:t>
            </a:r>
            <a:r>
              <a:rPr lang="it-IT" sz="1600" dirty="0" err="1">
                <a:latin typeface="Book Antiqua" panose="02040602050305030304" pitchFamily="18" charset="0"/>
              </a:rPr>
              <a:t>imperfections</a:t>
            </a:r>
            <a:r>
              <a:rPr lang="it-IT" sz="1600" dirty="0">
                <a:latin typeface="Book Antiqua" panose="02040602050305030304" pitchFamily="18" charset="0"/>
              </a:rPr>
              <a:t>)</a:t>
            </a:r>
          </a:p>
          <a:p>
            <a:pPr lvl="1">
              <a:buClr>
                <a:schemeClr val="accent4">
                  <a:lumMod val="50000"/>
                </a:schemeClr>
              </a:buClr>
            </a:pPr>
            <a:endParaRPr lang="it-IT" sz="1600" dirty="0">
              <a:latin typeface="Book Antiqua" panose="02040602050305030304" pitchFamily="18" charset="0"/>
            </a:endParaRPr>
          </a:p>
          <a:p>
            <a:pPr lvl="1">
              <a:buClr>
                <a:schemeClr val="accent4">
                  <a:lumMod val="50000"/>
                </a:schemeClr>
              </a:buClr>
            </a:pPr>
            <a:endParaRPr lang="it-IT" sz="1600" dirty="0">
              <a:latin typeface="Book Antiqua" panose="02040602050305030304" pitchFamily="18" charset="0"/>
            </a:endParaRPr>
          </a:p>
          <a:p>
            <a:pPr lvl="1">
              <a:buClr>
                <a:schemeClr val="accent4">
                  <a:lumMod val="50000"/>
                </a:schemeClr>
              </a:buClr>
            </a:pPr>
            <a:endParaRPr lang="it-IT" sz="1600" dirty="0">
              <a:latin typeface="Book Antiqua" panose="02040602050305030304" pitchFamily="18" charset="0"/>
            </a:endParaRPr>
          </a:p>
          <a:p>
            <a:pPr marL="742950" lvl="1" indent="-285750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Aspherical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residual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thermo-elastic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deformation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increases</a:t>
            </a:r>
            <a:r>
              <a:rPr lang="it-IT" sz="1600" dirty="0">
                <a:latin typeface="Book Antiqua" panose="02040602050305030304" pitchFamily="18" charset="0"/>
              </a:rPr>
              <a:t> with the </a:t>
            </a:r>
            <a:r>
              <a:rPr lang="it-IT" sz="1600" dirty="0" err="1">
                <a:latin typeface="Book Antiqua" panose="02040602050305030304" pitchFamily="18" charset="0"/>
              </a:rPr>
              <a:t>circulating</a:t>
            </a:r>
            <a:r>
              <a:rPr lang="it-IT" sz="1600" dirty="0">
                <a:latin typeface="Book Antiqua" panose="02040602050305030304" pitchFamily="18" charset="0"/>
              </a:rPr>
              <a:t>   </a:t>
            </a:r>
          </a:p>
          <a:p>
            <a:pPr lvl="1">
              <a:buClr>
                <a:schemeClr val="accent4">
                  <a:lumMod val="50000"/>
                </a:schemeClr>
              </a:buClr>
            </a:pPr>
            <a:r>
              <a:rPr lang="it-IT" sz="1600" dirty="0">
                <a:latin typeface="Book Antiqua" panose="02040602050305030304" pitchFamily="18" charset="0"/>
              </a:rPr>
              <a:t>       power</a:t>
            </a:r>
          </a:p>
        </p:txBody>
      </p:sp>
      <p:cxnSp>
        <p:nvCxnSpPr>
          <p:cNvPr id="2" name="Connettore dritto 1">
            <a:extLst>
              <a:ext uri="{FF2B5EF4-FFF2-40B4-BE49-F238E27FC236}">
                <a16:creationId xmlns:a16="http://schemas.microsoft.com/office/drawing/2014/main" id="{27361CEF-818B-7A7F-9466-D007C850E0A7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Connettore dritto 2">
            <a:extLst>
              <a:ext uri="{FF2B5EF4-FFF2-40B4-BE49-F238E27FC236}">
                <a16:creationId xmlns:a16="http://schemas.microsoft.com/office/drawing/2014/main" id="{0FF79666-BFB2-E451-37EA-E168A2641CB5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Immagine 6">
            <a:extLst>
              <a:ext uri="{FF2B5EF4-FFF2-40B4-BE49-F238E27FC236}">
                <a16:creationId xmlns:a16="http://schemas.microsoft.com/office/drawing/2014/main" id="{5A952B52-7787-753B-E57B-E4AE3B4CB8F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595" t="10083" r="9942" b="12385"/>
          <a:stretch>
            <a:fillRect/>
          </a:stretch>
        </p:blipFill>
        <p:spPr>
          <a:xfrm>
            <a:off x="8981208" y="3211373"/>
            <a:ext cx="2743200" cy="2643264"/>
          </a:xfrm>
          <a:prstGeom prst="rect">
            <a:avLst/>
          </a:prstGeom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D31CDE2E-6816-07B8-ADB9-F94E17B61465}"/>
              </a:ext>
            </a:extLst>
          </p:cNvPr>
          <p:cNvSpPr txBox="1"/>
          <p:nvPr/>
        </p:nvSpPr>
        <p:spPr>
          <a:xfrm>
            <a:off x="8551839" y="2509668"/>
            <a:ext cx="3487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b="1" dirty="0" err="1">
                <a:solidFill>
                  <a:srgbClr val="0432FF"/>
                </a:solidFill>
              </a:rPr>
              <a:t>Example</a:t>
            </a:r>
            <a:r>
              <a:rPr lang="it-IT" b="1" dirty="0">
                <a:solidFill>
                  <a:srgbClr val="0432FF"/>
                </a:solidFill>
              </a:rPr>
              <a:t> of </a:t>
            </a:r>
            <a:r>
              <a:rPr lang="it-IT" b="1" dirty="0" err="1">
                <a:solidFill>
                  <a:srgbClr val="0432FF"/>
                </a:solidFill>
              </a:rPr>
              <a:t>complex</a:t>
            </a:r>
            <a:r>
              <a:rPr lang="it-IT" b="1" dirty="0">
                <a:solidFill>
                  <a:srgbClr val="0432FF"/>
                </a:solidFill>
              </a:rPr>
              <a:t> </a:t>
            </a:r>
            <a:r>
              <a:rPr lang="it-IT" b="1" dirty="0" err="1">
                <a:solidFill>
                  <a:srgbClr val="0432FF"/>
                </a:solidFill>
              </a:rPr>
              <a:t>residual</a:t>
            </a:r>
            <a:r>
              <a:rPr lang="it-IT" b="1" dirty="0">
                <a:solidFill>
                  <a:srgbClr val="0432FF"/>
                </a:solidFill>
              </a:rPr>
              <a:t> </a:t>
            </a:r>
            <a:r>
              <a:rPr lang="it-IT" b="1" dirty="0" err="1">
                <a:solidFill>
                  <a:srgbClr val="0432FF"/>
                </a:solidFill>
              </a:rPr>
              <a:t>deformation</a:t>
            </a:r>
            <a:r>
              <a:rPr lang="it-IT" b="1" dirty="0">
                <a:solidFill>
                  <a:srgbClr val="0432FF"/>
                </a:solidFill>
              </a:rPr>
              <a:t> (non-</a:t>
            </a:r>
            <a:r>
              <a:rPr lang="it-IT" b="1" dirty="0" err="1">
                <a:solidFill>
                  <a:srgbClr val="0432FF"/>
                </a:solidFill>
              </a:rPr>
              <a:t>axisymmetric</a:t>
            </a:r>
            <a:r>
              <a:rPr lang="it-IT" b="1" dirty="0">
                <a:solidFill>
                  <a:srgbClr val="0432FF"/>
                </a:solidFill>
              </a:rPr>
              <a:t>)</a:t>
            </a: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24555FEA-6255-621A-A510-2300CF71F4F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389" t="10738" r="61487" b="37906"/>
          <a:stretch>
            <a:fillRect/>
          </a:stretch>
        </p:blipFill>
        <p:spPr>
          <a:xfrm>
            <a:off x="634981" y="2730204"/>
            <a:ext cx="499592" cy="493721"/>
          </a:xfrm>
          <a:prstGeom prst="ellipse">
            <a:avLst/>
          </a:prstGeom>
        </p:spPr>
      </p:pic>
      <p:cxnSp>
        <p:nvCxnSpPr>
          <p:cNvPr id="10" name="Connettore dritto 9">
            <a:extLst>
              <a:ext uri="{FF2B5EF4-FFF2-40B4-BE49-F238E27FC236}">
                <a16:creationId xmlns:a16="http://schemas.microsoft.com/office/drawing/2014/main" id="{23D680CF-DE05-4A92-2F78-80E5D43A2133}"/>
              </a:ext>
            </a:extLst>
          </p:cNvPr>
          <p:cNvCxnSpPr>
            <a:cxnSpLocks/>
          </p:cNvCxnSpPr>
          <p:nvPr/>
        </p:nvCxnSpPr>
        <p:spPr>
          <a:xfrm flipH="1">
            <a:off x="766753" y="3763137"/>
            <a:ext cx="748810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>
            <a:extLst>
              <a:ext uri="{FF2B5EF4-FFF2-40B4-BE49-F238E27FC236}">
                <a16:creationId xmlns:a16="http://schemas.microsoft.com/office/drawing/2014/main" id="{39169312-883B-457B-FF6C-367100CE34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/>
          <a:srcRect l="18074" t="12686" r="27851" b="16499"/>
          <a:stretch>
            <a:fillRect/>
          </a:stretch>
        </p:blipFill>
        <p:spPr bwMode="auto">
          <a:xfrm>
            <a:off x="634981" y="3971238"/>
            <a:ext cx="505459" cy="4955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Immagine 14">
            <a:extLst>
              <a:ext uri="{FF2B5EF4-FFF2-40B4-BE49-F238E27FC236}">
                <a16:creationId xmlns:a16="http://schemas.microsoft.com/office/drawing/2014/main" id="{636691FD-A2D8-6A91-19B9-87755DC9D50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272" t="14896" r="14631" b="17383"/>
          <a:stretch>
            <a:fillRect/>
          </a:stretch>
        </p:blipFill>
        <p:spPr>
          <a:xfrm>
            <a:off x="667875" y="5159419"/>
            <a:ext cx="498236" cy="495510"/>
          </a:xfrm>
          <a:prstGeom prst="ellipse">
            <a:avLst/>
          </a:prstGeom>
        </p:spPr>
      </p:pic>
      <p:cxnSp>
        <p:nvCxnSpPr>
          <p:cNvPr id="16" name="Connettore dritto 15">
            <a:extLst>
              <a:ext uri="{FF2B5EF4-FFF2-40B4-BE49-F238E27FC236}">
                <a16:creationId xmlns:a16="http://schemas.microsoft.com/office/drawing/2014/main" id="{FD8150A6-DF2B-AFCC-C2AD-5BADAC20D4CA}"/>
              </a:ext>
            </a:extLst>
          </p:cNvPr>
          <p:cNvCxnSpPr>
            <a:cxnSpLocks/>
          </p:cNvCxnSpPr>
          <p:nvPr/>
        </p:nvCxnSpPr>
        <p:spPr>
          <a:xfrm flipH="1">
            <a:off x="766753" y="4862808"/>
            <a:ext cx="76858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C163CDC7-9611-A6EF-8274-B62174FAA2F2}"/>
              </a:ext>
            </a:extLst>
          </p:cNvPr>
          <p:cNvSpPr txBox="1"/>
          <p:nvPr/>
        </p:nvSpPr>
        <p:spPr>
          <a:xfrm>
            <a:off x="421289" y="1282165"/>
            <a:ext cx="114202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800" b="1" dirty="0">
                <a:latin typeface="Book Antiqua" panose="02040602050305030304" pitchFamily="18" charset="0"/>
              </a:rPr>
              <a:t>A new generation of </a:t>
            </a:r>
            <a:r>
              <a:rPr lang="it-IT" sz="1800" b="1" dirty="0" err="1">
                <a:latin typeface="Book Antiqua" panose="02040602050305030304" pitchFamily="18" charset="0"/>
              </a:rPr>
              <a:t>thermal</a:t>
            </a:r>
            <a:r>
              <a:rPr lang="it-IT" sz="1800" b="1" dirty="0">
                <a:latin typeface="Book Antiqua" panose="02040602050305030304" pitchFamily="18" charset="0"/>
              </a:rPr>
              <a:t> </a:t>
            </a:r>
            <a:r>
              <a:rPr lang="it-IT" sz="1800" b="1" dirty="0" err="1">
                <a:latin typeface="Book Antiqua" panose="02040602050305030304" pitchFamily="18" charset="0"/>
              </a:rPr>
              <a:t>actuators</a:t>
            </a:r>
            <a:r>
              <a:rPr lang="it-IT" sz="1800" b="1" dirty="0">
                <a:latin typeface="Book Antiqua" panose="02040602050305030304" pitchFamily="18" charset="0"/>
              </a:rPr>
              <a:t> </a:t>
            </a:r>
            <a:r>
              <a:rPr lang="it-IT" sz="1800" b="1" dirty="0" err="1">
                <a:latin typeface="Book Antiqua" panose="02040602050305030304" pitchFamily="18" charset="0"/>
              </a:rPr>
              <a:t>is</a:t>
            </a:r>
            <a:r>
              <a:rPr lang="it-IT" sz="1800" b="1" dirty="0">
                <a:latin typeface="Book Antiqua" panose="02040602050305030304" pitchFamily="18" charset="0"/>
              </a:rPr>
              <a:t> </a:t>
            </a:r>
            <a:r>
              <a:rPr lang="it-IT" sz="1800" b="1" dirty="0" err="1">
                <a:latin typeface="Book Antiqua" panose="02040602050305030304" pitchFamily="18" charset="0"/>
              </a:rPr>
              <a:t>being</a:t>
            </a:r>
            <a:r>
              <a:rPr lang="it-IT" sz="1800" b="1" dirty="0">
                <a:latin typeface="Book Antiqua" panose="02040602050305030304" pitchFamily="18" charset="0"/>
              </a:rPr>
              <a:t> </a:t>
            </a:r>
            <a:r>
              <a:rPr lang="it-IT" sz="1800" b="1" dirty="0" err="1">
                <a:latin typeface="Book Antiqua" panose="02040602050305030304" pitchFamily="18" charset="0"/>
              </a:rPr>
              <a:t>developed</a:t>
            </a:r>
            <a:r>
              <a:rPr lang="it-IT" sz="1800" b="1" dirty="0">
                <a:latin typeface="Book Antiqua" panose="02040602050305030304" pitchFamily="18" charset="0"/>
              </a:rPr>
              <a:t> to </a:t>
            </a:r>
            <a:r>
              <a:rPr lang="it-IT" sz="1800" b="1" dirty="0" err="1">
                <a:latin typeface="Book Antiqua" panose="02040602050305030304" pitchFamily="18" charset="0"/>
              </a:rPr>
              <a:t>address</a:t>
            </a:r>
            <a:r>
              <a:rPr lang="it-IT" sz="1800" b="1" dirty="0">
                <a:latin typeface="Book Antiqua" panose="02040602050305030304" pitchFamily="18" charset="0"/>
              </a:rPr>
              <a:t> the </a:t>
            </a:r>
            <a:r>
              <a:rPr lang="it-IT" sz="1800" b="1" dirty="0">
                <a:solidFill>
                  <a:srgbClr val="0432FF"/>
                </a:solidFill>
                <a:latin typeface="Book Antiqua" panose="02040602050305030304" pitchFamily="18" charset="0"/>
              </a:rPr>
              <a:t>MW-</a:t>
            </a:r>
            <a:r>
              <a:rPr lang="it-IT" sz="1800" b="1" dirty="0" err="1">
                <a:solidFill>
                  <a:srgbClr val="0432FF"/>
                </a:solidFill>
                <a:latin typeface="Book Antiqua" panose="02040602050305030304" pitchFamily="18" charset="0"/>
              </a:rPr>
              <a:t>level</a:t>
            </a:r>
            <a:r>
              <a:rPr lang="it-IT" sz="1800" b="1" dirty="0">
                <a:solidFill>
                  <a:srgbClr val="0432FF"/>
                </a:solidFill>
                <a:latin typeface="Book Antiqua" panose="02040602050305030304" pitchFamily="18" charset="0"/>
              </a:rPr>
              <a:t> </a:t>
            </a:r>
            <a:r>
              <a:rPr lang="it-IT" sz="1800" b="1" dirty="0" err="1">
                <a:solidFill>
                  <a:srgbClr val="0432FF"/>
                </a:solidFill>
                <a:latin typeface="Book Antiqua" panose="02040602050305030304" pitchFamily="18" charset="0"/>
              </a:rPr>
              <a:t>circulating</a:t>
            </a:r>
            <a:r>
              <a:rPr lang="it-IT" sz="1800" b="1" dirty="0">
                <a:solidFill>
                  <a:srgbClr val="0432FF"/>
                </a:solidFill>
                <a:latin typeface="Book Antiqua" panose="02040602050305030304" pitchFamily="18" charset="0"/>
              </a:rPr>
              <a:t> powers </a:t>
            </a:r>
            <a:r>
              <a:rPr lang="it-IT" sz="1800" b="1" dirty="0" err="1">
                <a:latin typeface="Book Antiqua" panose="02040602050305030304" pitchFamily="18" charset="0"/>
              </a:rPr>
              <a:t>expected</a:t>
            </a:r>
            <a:r>
              <a:rPr lang="it-IT" sz="1800" b="1" dirty="0">
                <a:latin typeface="Book Antiqua" panose="02040602050305030304" pitchFamily="18" charset="0"/>
              </a:rPr>
              <a:t> in</a:t>
            </a:r>
            <a:r>
              <a:rPr lang="it-IT" dirty="0"/>
              <a:t> </a:t>
            </a:r>
            <a:r>
              <a:rPr lang="it-IT" b="1" dirty="0">
                <a:latin typeface="Book Antiqua" panose="02040602050305030304" pitchFamily="18" charset="0"/>
              </a:rPr>
              <a:t>future GW detectors </a:t>
            </a:r>
            <a:r>
              <a:rPr lang="it-IT" b="1" dirty="0" err="1">
                <a:latin typeface="Book Antiqua" panose="02040602050305030304" pitchFamily="18" charset="0"/>
              </a:rPr>
              <a:t>such</a:t>
            </a:r>
            <a:r>
              <a:rPr lang="it-IT" b="1" dirty="0">
                <a:latin typeface="Book Antiqua" panose="02040602050305030304" pitchFamily="18" charset="0"/>
              </a:rPr>
              <a:t> </a:t>
            </a:r>
            <a:r>
              <a:rPr lang="it-IT" b="1" dirty="0" err="1">
                <a:latin typeface="Book Antiqua" panose="02040602050305030304" pitchFamily="18" charset="0"/>
              </a:rPr>
              <a:t>as</a:t>
            </a:r>
            <a:r>
              <a:rPr lang="it-IT" b="1" dirty="0">
                <a:latin typeface="Book Antiqua" panose="02040602050305030304" pitchFamily="18" charset="0"/>
              </a:rPr>
              <a:t> Einstein </a:t>
            </a:r>
            <a:r>
              <a:rPr lang="it-IT" b="1" dirty="0" err="1">
                <a:latin typeface="Book Antiqua" panose="02040602050305030304" pitchFamily="18" charset="0"/>
              </a:rPr>
              <a:t>Telescope</a:t>
            </a:r>
            <a:r>
              <a:rPr lang="it-IT" b="1" dirty="0">
                <a:latin typeface="Book Antiqua" panose="0204060205030503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61749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ED0AB6-1ABC-DF7B-6D24-427DC7AC30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8D840D49-E844-C991-75F8-D3F98F625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8D2B33CC-6A59-13AE-C66A-8DAC86E85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34</a:t>
            </a:fld>
            <a:endParaRPr lang="it-IT" dirty="0"/>
          </a:p>
        </p:txBody>
      </p:sp>
      <p:sp>
        <p:nvSpPr>
          <p:cNvPr id="6" name="Titolo 2">
            <a:extLst>
              <a:ext uri="{FF2B5EF4-FFF2-40B4-BE49-F238E27FC236}">
                <a16:creationId xmlns:a16="http://schemas.microsoft.com/office/drawing/2014/main" id="{AEE84983-DC77-514A-2329-26EA32ABB5E6}"/>
              </a:ext>
            </a:extLst>
          </p:cNvPr>
          <p:cNvSpPr txBox="1">
            <a:spLocks/>
          </p:cNvSpPr>
          <p:nvPr/>
        </p:nvSpPr>
        <p:spPr>
          <a:xfrm>
            <a:off x="347921" y="-60325"/>
            <a:ext cx="1137648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400" dirty="0">
                <a:latin typeface="Cinzel" pitchFamily="2" charset="77"/>
              </a:rPr>
              <a:t>⚜️ </a:t>
            </a:r>
            <a:r>
              <a:rPr lang="it-IT" sz="3400" dirty="0">
                <a:latin typeface="Cinzel" pitchFamily="2" charset="77"/>
              </a:rPr>
              <a:t>DEFORMABLE MIRROR (DM)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2FCE75ED-42E8-6CEA-FAC3-C4A4296E6FD1}"/>
              </a:ext>
            </a:extLst>
          </p:cNvPr>
          <p:cNvSpPr txBox="1"/>
          <p:nvPr/>
        </p:nvSpPr>
        <p:spPr>
          <a:xfrm rot="17755365">
            <a:off x="8576954" y="5145034"/>
            <a:ext cx="837929" cy="318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it-IT" sz="1200" dirty="0">
              <a:solidFill>
                <a:srgbClr val="FFFF00"/>
              </a:solidFill>
            </a:endParaRP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8C917ECF-1BA8-9AC6-E23E-DF74D37B0000}"/>
              </a:ext>
            </a:extLst>
          </p:cNvPr>
          <p:cNvSpPr txBox="1"/>
          <p:nvPr/>
        </p:nvSpPr>
        <p:spPr>
          <a:xfrm>
            <a:off x="734519" y="6492905"/>
            <a:ext cx="5545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i="1" dirty="0"/>
              <a:t>.</a:t>
            </a:r>
            <a:endParaRPr lang="it-IT" dirty="0"/>
          </a:p>
        </p:txBody>
      </p:sp>
      <p:pic>
        <p:nvPicPr>
          <p:cNvPr id="2" name="Picture 16">
            <a:extLst>
              <a:ext uri="{FF2B5EF4-FFF2-40B4-BE49-F238E27FC236}">
                <a16:creationId xmlns:a16="http://schemas.microsoft.com/office/drawing/2014/main" id="{4C9F85B7-4A68-86FD-E70F-20A050B1BC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96" t="36427" r="26137" b="39349"/>
          <a:stretch>
            <a:fillRect/>
          </a:stretch>
        </p:blipFill>
        <p:spPr>
          <a:xfrm>
            <a:off x="7140553" y="1292828"/>
            <a:ext cx="3951086" cy="1697044"/>
          </a:xfrm>
          <a:prstGeom prst="ellipse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CEC418D2-3739-C33C-B806-7595624B4575}"/>
              </a:ext>
            </a:extLst>
          </p:cNvPr>
          <p:cNvSpPr txBox="1"/>
          <p:nvPr/>
        </p:nvSpPr>
        <p:spPr>
          <a:xfrm>
            <a:off x="421292" y="1292828"/>
            <a:ext cx="6665308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</a:rPr>
              <a:t>Goal </a:t>
            </a:r>
          </a:p>
          <a:p>
            <a:r>
              <a:rPr lang="it-IT" sz="1600" dirty="0">
                <a:latin typeface="Book Antiqua" panose="02040602050305030304" pitchFamily="18" charset="0"/>
              </a:rPr>
              <a:t>     Use a </a:t>
            </a:r>
            <a:r>
              <a:rPr lang="it-IT" sz="1600" dirty="0" err="1">
                <a:latin typeface="Book Antiqua" panose="02040602050305030304" pitchFamily="18" charset="0"/>
              </a:rPr>
              <a:t>deformable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mirror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coupled</a:t>
            </a:r>
            <a:r>
              <a:rPr lang="it-IT" sz="1600" dirty="0">
                <a:latin typeface="Book Antiqua" panose="02040602050305030304" pitchFamily="18" charset="0"/>
              </a:rPr>
              <a:t> to the CO₂ laser to compensate </a:t>
            </a:r>
          </a:p>
          <a:p>
            <a:r>
              <a:rPr lang="it-IT" sz="1600" dirty="0">
                <a:latin typeface="Book Antiqua" panose="02040602050305030304" pitchFamily="18" charset="0"/>
              </a:rPr>
              <a:t>     </a:t>
            </a:r>
            <a:r>
              <a:rPr lang="it-IT" sz="1600" dirty="0" err="1">
                <a:latin typeface="Book Antiqua" panose="02040602050305030304" pitchFamily="18" charset="0"/>
              </a:rPr>
              <a:t>localized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defects</a:t>
            </a:r>
            <a:r>
              <a:rPr lang="it-IT" sz="1600" dirty="0">
                <a:latin typeface="Book Antiqua" panose="02040602050305030304" pitchFamily="18" charset="0"/>
              </a:rPr>
              <a:t> by </a:t>
            </a:r>
            <a:r>
              <a:rPr lang="it-IT" sz="1600" dirty="0" err="1">
                <a:latin typeface="Book Antiqua" panose="02040602050305030304" pitchFamily="18" charset="0"/>
              </a:rPr>
              <a:t>projecting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complex</a:t>
            </a:r>
            <a:r>
              <a:rPr lang="it-IT" sz="1600" dirty="0">
                <a:latin typeface="Book Antiqua" panose="02040602050305030304" pitchFamily="18" charset="0"/>
              </a:rPr>
              <a:t> non-</a:t>
            </a:r>
            <a:r>
              <a:rPr lang="it-IT" sz="1600" dirty="0" err="1">
                <a:latin typeface="Book Antiqua" panose="02040602050305030304" pitchFamily="18" charset="0"/>
              </a:rPr>
              <a:t>axisymmetric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heating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</a:p>
          <a:p>
            <a:r>
              <a:rPr lang="it-IT" sz="1600" dirty="0">
                <a:latin typeface="Book Antiqua" panose="02040602050305030304" pitchFamily="18" charset="0"/>
              </a:rPr>
              <a:t>      patterns </a:t>
            </a:r>
            <a:r>
              <a:rPr lang="it-IT" sz="1600" dirty="0" err="1">
                <a:latin typeface="Book Antiqua" panose="02040602050305030304" pitchFamily="18" charset="0"/>
              </a:rPr>
              <a:t>onto</a:t>
            </a:r>
            <a:r>
              <a:rPr lang="it-IT" sz="1600" dirty="0">
                <a:latin typeface="Book Antiqua" panose="02040602050305030304" pitchFamily="18" charset="0"/>
              </a:rPr>
              <a:t> the </a:t>
            </a:r>
            <a:r>
              <a:rPr lang="it-IT" sz="1600" dirty="0" err="1">
                <a:latin typeface="Book Antiqua" panose="02040602050305030304" pitchFamily="18" charset="0"/>
              </a:rPr>
              <a:t>CPs</a:t>
            </a:r>
            <a:r>
              <a:rPr lang="it-IT" sz="1600" dirty="0">
                <a:latin typeface="Book Antiqua" panose="02040602050305030304" pitchFamily="18" charset="0"/>
              </a:rPr>
              <a:t>.</a:t>
            </a:r>
          </a:p>
          <a:p>
            <a:endParaRPr lang="it-IT" sz="1600" dirty="0">
              <a:latin typeface="Book Antiqua" panose="02040602050305030304" pitchFamily="18" charset="0"/>
              <a:ea typeface="Cambria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en-GB" sz="1600" dirty="0">
                <a:solidFill>
                  <a:srgbClr val="0432FF"/>
                </a:solidFill>
                <a:latin typeface="Book Antiqua" panose="02040602050305030304" pitchFamily="18" charset="0"/>
                <a:ea typeface="Cambria"/>
              </a:rPr>
              <a:t>Method</a:t>
            </a:r>
          </a:p>
          <a:p>
            <a:r>
              <a:rPr lang="en-GB" sz="1600" dirty="0">
                <a:latin typeface="Book Antiqua" panose="02040602050305030304" pitchFamily="18" charset="0"/>
                <a:ea typeface="Cambria"/>
              </a:rPr>
              <a:t>      DM shapes the phase of the CO</a:t>
            </a:r>
            <a:r>
              <a:rPr lang="en-GB" sz="1600" baseline="-25000" dirty="0">
                <a:latin typeface="Book Antiqua" panose="02040602050305030304" pitchFamily="18" charset="0"/>
                <a:ea typeface="Cambria"/>
              </a:rPr>
              <a:t>2 </a:t>
            </a:r>
            <a:r>
              <a:rPr lang="en-GB" sz="1600" dirty="0">
                <a:latin typeface="Book Antiqua" panose="02040602050305030304" pitchFamily="18" charset="0"/>
                <a:ea typeface="Cambria"/>
              </a:rPr>
              <a:t>beam producing </a:t>
            </a:r>
          </a:p>
          <a:p>
            <a:r>
              <a:rPr lang="en-GB" sz="1600" dirty="0">
                <a:latin typeface="Book Antiqua" panose="02040602050305030304" pitchFamily="18" charset="0"/>
                <a:ea typeface="Cambria"/>
              </a:rPr>
              <a:t>     the required intensity pattern on the CP </a:t>
            </a:r>
          </a:p>
          <a:p>
            <a:endParaRPr lang="en-GB" sz="1600" dirty="0">
              <a:latin typeface="Book Antiqua" panose="02040602050305030304" pitchFamily="18" charset="0"/>
              <a:ea typeface="Cambria"/>
            </a:endParaRPr>
          </a:p>
          <a:p>
            <a:endParaRPr lang="it-IT" sz="1600" dirty="0">
              <a:latin typeface="Book Antiqua" panose="02040602050305030304" pitchFamily="18" charset="0"/>
              <a:ea typeface="Cambria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</a:rPr>
              <a:t>Long-standing expertise on </a:t>
            </a:r>
            <a:r>
              <a:rPr lang="it-IT" sz="1600" dirty="0" err="1">
                <a:latin typeface="Book Antiqua" panose="02040602050305030304" pitchFamily="18" charset="0"/>
              </a:rPr>
              <a:t>deformable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mirrors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at</a:t>
            </a:r>
            <a:r>
              <a:rPr lang="it-IT" sz="1600" dirty="0">
                <a:latin typeface="Book Antiqua" panose="02040602050305030304" pitchFamily="18" charset="0"/>
              </a:rPr>
              <a:t> Tor Vergata </a:t>
            </a:r>
            <a:r>
              <a:rPr lang="it-IT" sz="1600" dirty="0" err="1">
                <a:latin typeface="Book Antiqua" panose="02040602050305030304" pitchFamily="18" charset="0"/>
              </a:rPr>
              <a:t>since</a:t>
            </a:r>
            <a:r>
              <a:rPr lang="it-IT" sz="1600" dirty="0">
                <a:latin typeface="Book Antiqua" panose="02040602050305030304" pitchFamily="18" charset="0"/>
              </a:rPr>
              <a:t> 2016. </a:t>
            </a:r>
          </a:p>
          <a:p>
            <a:pPr lvl="1" algn="just">
              <a:buClr>
                <a:schemeClr val="accent4">
                  <a:lumMod val="50000"/>
                </a:schemeClr>
              </a:buClr>
            </a:pPr>
            <a:endParaRPr lang="en-US" sz="1600" dirty="0">
              <a:solidFill>
                <a:srgbClr val="000000"/>
              </a:solidFill>
              <a:latin typeface="Book Antiqua" panose="02040602050305030304" pitchFamily="18" charset="0"/>
            </a:endParaRPr>
          </a:p>
          <a:p>
            <a:pPr marL="742950" lvl="1" indent="-285750" algn="just">
              <a:buClr>
                <a:schemeClr val="accent4">
                  <a:lumMod val="50000"/>
                </a:schemeClr>
              </a:buClr>
              <a:buFont typeface="Font di sistema regolare"/>
              <a:buChar char="✧"/>
            </a:pPr>
            <a:r>
              <a:rPr lang="it-IT" sz="1600" dirty="0" err="1">
                <a:latin typeface="Book Antiqua" panose="02040602050305030304" pitchFamily="18" charset="0"/>
              </a:rPr>
              <a:t>Latest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deformable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mirror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tested</a:t>
            </a:r>
            <a:r>
              <a:rPr lang="it-IT" sz="1600" dirty="0">
                <a:latin typeface="Book Antiqua" panose="02040602050305030304" pitchFamily="18" charset="0"/>
              </a:rPr>
              <a:t>:</a:t>
            </a:r>
            <a:r>
              <a:rPr lang="it-IT" sz="1600" dirty="0"/>
              <a:t> </a:t>
            </a:r>
            <a:r>
              <a:rPr lang="en-US" sz="1600" b="1" i="1" dirty="0">
                <a:solidFill>
                  <a:srgbClr val="0432FF"/>
                </a:solidFill>
                <a:latin typeface="Book Antiqua" panose="02040602050305030304" pitchFamily="18" charset="0"/>
              </a:rPr>
              <a:t>DM192-15</a:t>
            </a:r>
            <a:r>
              <a:rPr lang="en-US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(by ALPAO, 192 magnetic actuators with a grid layout)</a:t>
            </a:r>
          </a:p>
          <a:p>
            <a:r>
              <a:rPr lang="it-IT" sz="1600" b="1" dirty="0">
                <a:latin typeface="Book Antiqua" panose="02040602050305030304" pitchFamily="18" charset="0"/>
              </a:rPr>
              <a:t> </a:t>
            </a:r>
            <a:r>
              <a:rPr lang="it-IT" sz="1600" dirty="0">
                <a:latin typeface="Book Antiqua" panose="02040602050305030304" pitchFamily="18" charset="0"/>
                <a:ea typeface="Cambria"/>
              </a:rPr>
              <a:t> </a:t>
            </a:r>
          </a:p>
        </p:txBody>
      </p:sp>
      <p:cxnSp>
        <p:nvCxnSpPr>
          <p:cNvPr id="29" name="Connettore dritto 28">
            <a:extLst>
              <a:ext uri="{FF2B5EF4-FFF2-40B4-BE49-F238E27FC236}">
                <a16:creationId xmlns:a16="http://schemas.microsoft.com/office/drawing/2014/main" id="{00688254-E1C0-78AB-E2E5-DEF7E95FD499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nettore dritto 29">
            <a:extLst>
              <a:ext uri="{FF2B5EF4-FFF2-40B4-BE49-F238E27FC236}">
                <a16:creationId xmlns:a16="http://schemas.microsoft.com/office/drawing/2014/main" id="{E6F0AE41-8B95-9BE5-8BC3-444DFBEE527D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Immagine 8" descr="Immagine che contiene testo, schermata&#10;&#10;Il contenuto generato dall&amp;#39;IA potrebbe non essere corretto.">
            <a:extLst>
              <a:ext uri="{FF2B5EF4-FFF2-40B4-BE49-F238E27FC236}">
                <a16:creationId xmlns:a16="http://schemas.microsoft.com/office/drawing/2014/main" id="{F0D6B7E4-2574-8D83-CF95-4F633077C9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60733" y="2894660"/>
            <a:ext cx="3110727" cy="3158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19321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2462C67-4D78-0440-A86C-DAAFF5DF9C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4C732B26-2ADF-B92E-B681-75045F9D79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1F96B569-2CBD-E2EE-DF2E-BD9C0663C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35</a:t>
            </a:fld>
            <a:endParaRPr lang="it-IT" dirty="0"/>
          </a:p>
        </p:txBody>
      </p:sp>
      <p:sp>
        <p:nvSpPr>
          <p:cNvPr id="6" name="Titolo 2">
            <a:extLst>
              <a:ext uri="{FF2B5EF4-FFF2-40B4-BE49-F238E27FC236}">
                <a16:creationId xmlns:a16="http://schemas.microsoft.com/office/drawing/2014/main" id="{437C79D3-EF80-1DCD-BF61-4F682197A03C}"/>
              </a:ext>
            </a:extLst>
          </p:cNvPr>
          <p:cNvSpPr txBox="1">
            <a:spLocks/>
          </p:cNvSpPr>
          <p:nvPr/>
        </p:nvSpPr>
        <p:spPr>
          <a:xfrm>
            <a:off x="347921" y="-60325"/>
            <a:ext cx="1137648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400" dirty="0">
                <a:latin typeface="Cinzel" pitchFamily="2" charset="77"/>
              </a:rPr>
              <a:t>⚜️ </a:t>
            </a:r>
            <a:r>
              <a:rPr lang="it-IT" sz="3400" dirty="0">
                <a:latin typeface="Cinzel" pitchFamily="2" charset="77"/>
              </a:rPr>
              <a:t>DEFORMABLE MIRROR (DM)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77E3BE22-6C7C-B903-5CC4-38F7E7288D4B}"/>
              </a:ext>
            </a:extLst>
          </p:cNvPr>
          <p:cNvSpPr txBox="1"/>
          <p:nvPr/>
        </p:nvSpPr>
        <p:spPr>
          <a:xfrm rot="17755365">
            <a:off x="8576954" y="5145034"/>
            <a:ext cx="837929" cy="318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it-IT" sz="1200" dirty="0">
              <a:solidFill>
                <a:srgbClr val="FFFF00"/>
              </a:solidFill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6B676324-DD6D-C3E6-F48B-756DE0051E71}"/>
              </a:ext>
            </a:extLst>
          </p:cNvPr>
          <p:cNvSpPr txBox="1"/>
          <p:nvPr/>
        </p:nvSpPr>
        <p:spPr>
          <a:xfrm>
            <a:off x="421292" y="1292828"/>
            <a:ext cx="655628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</a:rPr>
              <a:t>The </a:t>
            </a:r>
            <a:r>
              <a:rPr lang="it-IT" sz="1600" dirty="0" err="1">
                <a:solidFill>
                  <a:srgbClr val="0432FF"/>
                </a:solidFill>
                <a:latin typeface="Book Antiqua" panose="02040602050305030304" pitchFamily="18" charset="0"/>
              </a:rPr>
              <a:t>Modified</a:t>
            </a: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432FF"/>
                </a:solidFill>
                <a:latin typeface="Book Antiqua" panose="02040602050305030304" pitchFamily="18" charset="0"/>
              </a:rPr>
              <a:t>Gerchberg</a:t>
            </a: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</a:rPr>
              <a:t>–Saxton </a:t>
            </a:r>
            <a:r>
              <a:rPr lang="it-IT" sz="1600" dirty="0" err="1">
                <a:solidFill>
                  <a:srgbClr val="0432FF"/>
                </a:solidFill>
                <a:latin typeface="Book Antiqua" panose="02040602050305030304" pitchFamily="18" charset="0"/>
              </a:rPr>
              <a:t>algorithm</a:t>
            </a: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iteratively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retrieves</a:t>
            </a:r>
            <a:r>
              <a:rPr lang="it-IT" sz="1600" dirty="0">
                <a:latin typeface="Book Antiqua" panose="02040602050305030304" pitchFamily="18" charset="0"/>
              </a:rPr>
              <a:t> the </a:t>
            </a:r>
            <a:r>
              <a:rPr lang="it-IT" sz="1600" dirty="0" err="1">
                <a:latin typeface="Book Antiqua" panose="02040602050305030304" pitchFamily="18" charset="0"/>
              </a:rPr>
              <a:t>phase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map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that</a:t>
            </a:r>
            <a:r>
              <a:rPr lang="it-IT" sz="1600" dirty="0">
                <a:latin typeface="Book Antiqua" panose="02040602050305030304" pitchFamily="18" charset="0"/>
              </a:rPr>
              <a:t> must be </a:t>
            </a:r>
            <a:r>
              <a:rPr lang="it-IT" sz="1600" dirty="0" err="1">
                <a:latin typeface="Book Antiqua" panose="02040602050305030304" pitchFamily="18" charset="0"/>
              </a:rPr>
              <a:t>applied</a:t>
            </a:r>
            <a:r>
              <a:rPr lang="it-IT" sz="1600" dirty="0">
                <a:latin typeface="Book Antiqua" panose="02040602050305030304" pitchFamily="18" charset="0"/>
              </a:rPr>
              <a:t> by the </a:t>
            </a:r>
            <a:r>
              <a:rPr lang="it-IT" sz="1600" dirty="0" err="1">
                <a:latin typeface="Book Antiqua" panose="02040602050305030304" pitchFamily="18" charset="0"/>
              </a:rPr>
              <a:t>deformable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mirror</a:t>
            </a:r>
            <a:r>
              <a:rPr lang="it-IT" sz="1600" dirty="0">
                <a:latin typeface="Book Antiqua" panose="02040602050305030304" pitchFamily="18" charset="0"/>
              </a:rPr>
              <a:t> in </a:t>
            </a:r>
            <a:r>
              <a:rPr lang="it-IT" sz="1600" dirty="0" err="1">
                <a:latin typeface="Book Antiqua" panose="02040602050305030304" pitchFamily="18" charset="0"/>
              </a:rPr>
              <a:t>order</a:t>
            </a:r>
            <a:r>
              <a:rPr lang="it-IT" sz="1600" dirty="0">
                <a:latin typeface="Book Antiqua" panose="02040602050305030304" pitchFamily="18" charset="0"/>
              </a:rPr>
              <a:t> to </a:t>
            </a:r>
            <a:r>
              <a:rPr lang="it-IT" sz="1600" dirty="0" err="1">
                <a:latin typeface="Book Antiqua" panose="02040602050305030304" pitchFamily="18" charset="0"/>
              </a:rPr>
              <a:t>reproduce</a:t>
            </a:r>
            <a:r>
              <a:rPr lang="it-IT" sz="1600" dirty="0">
                <a:latin typeface="Book Antiqua" panose="02040602050305030304" pitchFamily="18" charset="0"/>
              </a:rPr>
              <a:t> a </a:t>
            </a:r>
            <a:r>
              <a:rPr lang="it-IT" sz="1600" dirty="0" err="1">
                <a:latin typeface="Book Antiqua" panose="02040602050305030304" pitchFamily="18" charset="0"/>
              </a:rPr>
              <a:t>desired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intensity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distribution</a:t>
            </a:r>
            <a:r>
              <a:rPr lang="it-IT" sz="1600" dirty="0">
                <a:latin typeface="Book Antiqua" panose="02040602050305030304" pitchFamily="18" charset="0"/>
              </a:rPr>
              <a:t>.</a:t>
            </a:r>
          </a:p>
        </p:txBody>
      </p:sp>
      <p:cxnSp>
        <p:nvCxnSpPr>
          <p:cNvPr id="10" name="Connettore dritto 9">
            <a:extLst>
              <a:ext uri="{FF2B5EF4-FFF2-40B4-BE49-F238E27FC236}">
                <a16:creationId xmlns:a16="http://schemas.microsoft.com/office/drawing/2014/main" id="{81D6F1E0-D37E-43F8-FC15-129860F35298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ttore dritto 16">
            <a:extLst>
              <a:ext uri="{FF2B5EF4-FFF2-40B4-BE49-F238E27FC236}">
                <a16:creationId xmlns:a16="http://schemas.microsoft.com/office/drawing/2014/main" id="{A8370306-DB24-147D-4731-330C3EA5DE0D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magine 19">
            <a:extLst>
              <a:ext uri="{FF2B5EF4-FFF2-40B4-BE49-F238E27FC236}">
                <a16:creationId xmlns:a16="http://schemas.microsoft.com/office/drawing/2014/main" id="{ACA72756-F34B-B88E-B7BE-B2B82884E82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46711"/>
          <a:stretch>
            <a:fillRect/>
          </a:stretch>
        </p:blipFill>
        <p:spPr>
          <a:xfrm>
            <a:off x="579703" y="3528852"/>
            <a:ext cx="5862022" cy="1939482"/>
          </a:xfrm>
          <a:prstGeom prst="rect">
            <a:avLst/>
          </a:prstGeom>
        </p:spPr>
      </p:pic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FC272C35-F58A-22F3-ED84-5A68F240B924}"/>
              </a:ext>
            </a:extLst>
          </p:cNvPr>
          <p:cNvSpPr txBox="1"/>
          <p:nvPr/>
        </p:nvSpPr>
        <p:spPr>
          <a:xfrm>
            <a:off x="585861" y="2986634"/>
            <a:ext cx="7350249" cy="307777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it-IT" sz="1400" i="1" dirty="0" err="1"/>
              <a:t>Experimented</a:t>
            </a:r>
            <a:r>
              <a:rPr lang="it-IT" sz="1400" i="1" dirty="0"/>
              <a:t> </a:t>
            </a:r>
            <a:r>
              <a:rPr lang="it-IT" sz="1400" i="1" dirty="0" err="1"/>
              <a:t>tests</a:t>
            </a:r>
            <a:r>
              <a:rPr lang="it-IT" sz="1400" i="1" dirty="0"/>
              <a:t> </a:t>
            </a:r>
            <a:r>
              <a:rPr lang="it-IT" sz="1400" i="1" dirty="0" err="1"/>
              <a:t>ongoing</a:t>
            </a:r>
            <a:r>
              <a:rPr lang="it-IT" sz="1400" i="1" dirty="0"/>
              <a:t> in Tor Vergata Lab</a:t>
            </a:r>
            <a:endParaRPr lang="it-IT" sz="1400" i="1" dirty="0">
              <a:latin typeface="+mj-lt"/>
            </a:endParaRPr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1C710F3B-883E-3CDD-C6BE-0636739600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7237" y="3648767"/>
            <a:ext cx="1692846" cy="2473142"/>
          </a:xfrm>
          <a:prstGeom prst="rect">
            <a:avLst/>
          </a:prstGeom>
        </p:spPr>
      </p:pic>
      <p:pic>
        <p:nvPicPr>
          <p:cNvPr id="3" name="Immagine 2">
            <a:extLst>
              <a:ext uri="{FF2B5EF4-FFF2-40B4-BE49-F238E27FC236}">
                <a16:creationId xmlns:a16="http://schemas.microsoft.com/office/drawing/2014/main" id="{90424834-A355-7828-2139-5364E6DCC6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6110" y="1189151"/>
            <a:ext cx="3712786" cy="5297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42342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E7BF8EC-C3F3-D747-48CE-FAEA368B0C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C9D33B59-8D60-59A2-9554-8724D990A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BF8396F2-1462-23EE-E8A3-CE2A0EA47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36</a:t>
            </a:fld>
            <a:endParaRPr lang="it-IT" dirty="0"/>
          </a:p>
        </p:txBody>
      </p:sp>
      <p:sp>
        <p:nvSpPr>
          <p:cNvPr id="6" name="Titolo 2">
            <a:extLst>
              <a:ext uri="{FF2B5EF4-FFF2-40B4-BE49-F238E27FC236}">
                <a16:creationId xmlns:a16="http://schemas.microsoft.com/office/drawing/2014/main" id="{4452FF80-6505-DFC6-1B43-4DFB988094C7}"/>
              </a:ext>
            </a:extLst>
          </p:cNvPr>
          <p:cNvSpPr txBox="1">
            <a:spLocks/>
          </p:cNvSpPr>
          <p:nvPr/>
        </p:nvSpPr>
        <p:spPr>
          <a:xfrm>
            <a:off x="347921" y="-60325"/>
            <a:ext cx="1137648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400" dirty="0">
                <a:latin typeface="Cinzel" pitchFamily="2" charset="77"/>
              </a:rPr>
              <a:t>⚜️ </a:t>
            </a:r>
            <a:r>
              <a:rPr lang="it-IT" sz="3400" dirty="0" err="1">
                <a:latin typeface="Cinzel" pitchFamily="2" charset="77"/>
              </a:rPr>
              <a:t>FROnt</a:t>
            </a:r>
            <a:r>
              <a:rPr lang="it-IT" sz="3400" dirty="0">
                <a:latin typeface="Cinzel" pitchFamily="2" charset="77"/>
              </a:rPr>
              <a:t> Surface </a:t>
            </a:r>
            <a:r>
              <a:rPr lang="it-IT" sz="3400" dirty="0" err="1">
                <a:latin typeface="Cinzel" pitchFamily="2" charset="77"/>
              </a:rPr>
              <a:t>Type</a:t>
            </a:r>
            <a:r>
              <a:rPr lang="it-IT" sz="3400" dirty="0">
                <a:latin typeface="Cinzel" pitchFamily="2" charset="77"/>
              </a:rPr>
              <a:t> Irradiator (FROSTI)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58966F16-3906-055F-3FC0-93C0E2E7ED11}"/>
              </a:ext>
            </a:extLst>
          </p:cNvPr>
          <p:cNvSpPr txBox="1"/>
          <p:nvPr/>
        </p:nvSpPr>
        <p:spPr>
          <a:xfrm rot="17755365">
            <a:off x="8576954" y="5145034"/>
            <a:ext cx="837929" cy="318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it-IT" sz="1200" dirty="0">
              <a:solidFill>
                <a:srgbClr val="FFFF00"/>
              </a:solidFill>
            </a:endParaRPr>
          </a:p>
        </p:txBody>
      </p:sp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A490EAE1-A85F-6B3E-CB02-42836B0C00E9}"/>
              </a:ext>
            </a:extLst>
          </p:cNvPr>
          <p:cNvSpPr txBox="1"/>
          <p:nvPr/>
        </p:nvSpPr>
        <p:spPr>
          <a:xfrm>
            <a:off x="421292" y="1292828"/>
            <a:ext cx="7732108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Residual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aspherical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thermo-elastic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deformation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increases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with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circulating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power</a:t>
            </a:r>
          </a:p>
          <a:p>
            <a:endParaRPr lang="it-IT" sz="1600" dirty="0">
              <a:solidFill>
                <a:srgbClr val="000000"/>
              </a:solidFill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Residual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aspheric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deformation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becomes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limiting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above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 𝑃_𝑐𝑎𝑣∼0.5–0.7 MW </a:t>
            </a:r>
            <a:b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</a:b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(VIR-0497D-22, LIGO-G2400546)</a:t>
            </a:r>
          </a:p>
          <a:p>
            <a:endParaRPr lang="it-IT" sz="1600" dirty="0">
              <a:solidFill>
                <a:srgbClr val="000000"/>
              </a:solidFill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</a:rPr>
              <a:t>LIGO </a:t>
            </a:r>
            <a:r>
              <a:rPr lang="it-IT" sz="1600" dirty="0" err="1">
                <a:latin typeface="Book Antiqua" panose="02040602050305030304" pitchFamily="18" charset="0"/>
              </a:rPr>
              <a:t>developed</a:t>
            </a:r>
            <a:r>
              <a:rPr lang="it-IT" sz="1600" dirty="0">
                <a:latin typeface="Book Antiqua" panose="02040602050305030304" pitchFamily="18" charset="0"/>
              </a:rPr>
              <a:t> a </a:t>
            </a:r>
            <a:r>
              <a:rPr lang="it-IT" sz="1600" dirty="0" err="1">
                <a:latin typeface="Book Antiqua" panose="02040602050305030304" pitchFamily="18" charset="0"/>
              </a:rPr>
              <a:t>correction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scheme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based</a:t>
            </a:r>
            <a:r>
              <a:rPr lang="it-IT" sz="1600" dirty="0">
                <a:latin typeface="Book Antiqua" panose="02040602050305030304" pitchFamily="18" charset="0"/>
              </a:rPr>
              <a:t> on an RH-like </a:t>
            </a:r>
            <a:r>
              <a:rPr lang="it-IT" sz="1600" dirty="0" err="1">
                <a:latin typeface="Book Antiqua" panose="02040602050305030304" pitchFamily="18" charset="0"/>
              </a:rPr>
              <a:t>reflector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</a:rPr>
              <a:t>An </a:t>
            </a:r>
            <a:r>
              <a:rPr lang="it-IT" sz="1600" dirty="0" err="1">
                <a:latin typeface="Book Antiqua" panose="02040602050305030304" pitchFamily="18" charset="0"/>
              </a:rPr>
              <a:t>optimized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profile</a:t>
            </a:r>
            <a:r>
              <a:rPr lang="it-IT" sz="1600" dirty="0">
                <a:latin typeface="Book Antiqua" panose="02040602050305030304" pitchFamily="18" charset="0"/>
              </a:rPr>
              <a:t> projects the </a:t>
            </a:r>
            <a:r>
              <a:rPr lang="it-IT" sz="1600" dirty="0" err="1">
                <a:latin typeface="Book Antiqua" panose="02040602050305030304" pitchFamily="18" charset="0"/>
              </a:rPr>
              <a:t>heating</a:t>
            </a:r>
            <a:r>
              <a:rPr lang="it-IT" sz="1600" dirty="0">
                <a:latin typeface="Book Antiqua" panose="02040602050305030304" pitchFamily="18" charset="0"/>
              </a:rPr>
              <a:t> pattern </a:t>
            </a:r>
            <a:r>
              <a:rPr lang="it-IT" sz="1600" dirty="0" err="1">
                <a:latin typeface="Book Antiqua" panose="02040602050305030304" pitchFamily="18" charset="0"/>
              </a:rPr>
              <a:t>directly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onto</a:t>
            </a:r>
            <a:r>
              <a:rPr lang="it-IT" sz="1600" dirty="0">
                <a:latin typeface="Book Antiqua" panose="02040602050305030304" pitchFamily="18" charset="0"/>
              </a:rPr>
              <a:t> the HR </a:t>
            </a:r>
            <a:r>
              <a:rPr lang="it-IT" sz="1600" dirty="0" err="1">
                <a:latin typeface="Book Antiqua" panose="02040602050305030304" pitchFamily="18" charset="0"/>
              </a:rPr>
              <a:t>surface</a:t>
            </a:r>
            <a:r>
              <a:rPr lang="it-IT" sz="1600" dirty="0">
                <a:latin typeface="Book Antiqua" panose="02040602050305030304" pitchFamily="18" charset="0"/>
              </a:rPr>
              <a:t> (FROSTI, DCC-G2402386)</a:t>
            </a: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latin typeface="Book Antiqua" panose="02040602050305030304" pitchFamily="18" charset="0"/>
              </a:rPr>
              <a:t>Gray-body </a:t>
            </a:r>
            <a:r>
              <a:rPr lang="it-IT" sz="1600" dirty="0" err="1">
                <a:latin typeface="Book Antiqua" panose="02040602050305030304" pitchFamily="18" charset="0"/>
              </a:rPr>
              <a:t>radiation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reshaped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into</a:t>
            </a:r>
            <a:r>
              <a:rPr lang="it-IT" sz="1600" dirty="0">
                <a:latin typeface="Book Antiqua" panose="02040602050305030304" pitchFamily="18" charset="0"/>
              </a:rPr>
              <a:t> an </a:t>
            </a:r>
            <a:r>
              <a:rPr lang="it-IT" sz="1600" dirty="0" err="1">
                <a:latin typeface="Book Antiqua" panose="02040602050305030304" pitchFamily="18" charset="0"/>
              </a:rPr>
              <a:t>annular</a:t>
            </a:r>
            <a:r>
              <a:rPr lang="it-IT" sz="1600" dirty="0"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</a:rPr>
              <a:t>thermal</a:t>
            </a:r>
            <a:r>
              <a:rPr lang="it-IT" sz="1600" dirty="0">
                <a:latin typeface="Book Antiqua" panose="02040602050305030304" pitchFamily="18" charset="0"/>
              </a:rPr>
              <a:t> pattern</a:t>
            </a:r>
            <a:endParaRPr lang="it-IT" sz="1600" dirty="0">
              <a:solidFill>
                <a:srgbClr val="000000"/>
              </a:solidFill>
              <a:latin typeface="Book Antiqua" panose="02040602050305030304" pitchFamily="18" charset="0"/>
            </a:endParaRPr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8A91C914-BC20-3387-4F0C-07EFDD60CB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1059" y="1350223"/>
            <a:ext cx="3743570" cy="1430043"/>
          </a:xfrm>
          <a:prstGeom prst="rect">
            <a:avLst/>
          </a:prstGeom>
        </p:spPr>
      </p:pic>
      <p:pic>
        <p:nvPicPr>
          <p:cNvPr id="3" name="Immagine 2">
            <a:extLst>
              <a:ext uri="{FF2B5EF4-FFF2-40B4-BE49-F238E27FC236}">
                <a16:creationId xmlns:a16="http://schemas.microsoft.com/office/drawing/2014/main" id="{240128FB-2B04-F9A7-66F2-804DCB4C53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3599" y="3629748"/>
            <a:ext cx="3287109" cy="2739259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4C21A784-2548-5639-A6D6-5BA838C124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050" y="4230988"/>
            <a:ext cx="6928624" cy="2160256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184636A8-A7DA-2112-3EE1-10CF414D44E0}"/>
              </a:ext>
            </a:extLst>
          </p:cNvPr>
          <p:cNvSpPr txBox="1"/>
          <p:nvPr/>
        </p:nvSpPr>
        <p:spPr>
          <a:xfrm>
            <a:off x="2358288" y="4041367"/>
            <a:ext cx="36253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i="1" dirty="0">
                <a:solidFill>
                  <a:srgbClr val="0432FF"/>
                </a:solidFill>
              </a:rPr>
              <a:t>FROSTI </a:t>
            </a:r>
            <a:r>
              <a:rPr lang="it-IT" sz="1400" i="1" dirty="0" err="1">
                <a:solidFill>
                  <a:srgbClr val="0432FF"/>
                </a:solidFill>
              </a:rPr>
              <a:t>prototype</a:t>
            </a:r>
            <a:r>
              <a:rPr lang="it-IT" sz="1400" i="1" dirty="0">
                <a:solidFill>
                  <a:srgbClr val="0432FF"/>
                </a:solidFill>
              </a:rPr>
              <a:t> </a:t>
            </a:r>
            <a:r>
              <a:rPr lang="it-IT" sz="1400" i="1" dirty="0" err="1">
                <a:solidFill>
                  <a:srgbClr val="0432FF"/>
                </a:solidFill>
              </a:rPr>
              <a:t>assembled</a:t>
            </a:r>
            <a:r>
              <a:rPr lang="it-IT" sz="1400" i="1" dirty="0">
                <a:solidFill>
                  <a:srgbClr val="0432FF"/>
                </a:solidFill>
              </a:rPr>
              <a:t> and </a:t>
            </a:r>
            <a:r>
              <a:rPr lang="it-IT" sz="1400" i="1" dirty="0" err="1">
                <a:solidFill>
                  <a:srgbClr val="0432FF"/>
                </a:solidFill>
              </a:rPr>
              <a:t>tested</a:t>
            </a:r>
            <a:r>
              <a:rPr lang="it-IT" sz="1400" i="1" dirty="0">
                <a:solidFill>
                  <a:srgbClr val="0432FF"/>
                </a:solidFill>
              </a:rPr>
              <a:t> </a:t>
            </a:r>
            <a:r>
              <a:rPr lang="it-IT" sz="1400" i="1" dirty="0" err="1">
                <a:solidFill>
                  <a:srgbClr val="0432FF"/>
                </a:solidFill>
              </a:rPr>
              <a:t>at</a:t>
            </a:r>
            <a:r>
              <a:rPr lang="it-IT" sz="1400" i="1" dirty="0">
                <a:solidFill>
                  <a:srgbClr val="0432FF"/>
                </a:solidFill>
              </a:rPr>
              <a:t> LIGO</a:t>
            </a:r>
            <a:endParaRPr lang="it-IT" sz="1400" i="1" dirty="0">
              <a:solidFill>
                <a:srgbClr val="0432FF"/>
              </a:solidFill>
              <a:latin typeface="+mj-lt"/>
            </a:endParaRP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CC87425B-F27A-E25A-6BB7-25C96040A8C8}"/>
              </a:ext>
            </a:extLst>
          </p:cNvPr>
          <p:cNvSpPr txBox="1"/>
          <p:nvPr/>
        </p:nvSpPr>
        <p:spPr>
          <a:xfrm>
            <a:off x="734519" y="6492905"/>
            <a:ext cx="5545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i="1" dirty="0"/>
              <a:t>.</a:t>
            </a:r>
            <a:endParaRPr lang="it-IT" dirty="0"/>
          </a:p>
        </p:txBody>
      </p:sp>
      <p:cxnSp>
        <p:nvCxnSpPr>
          <p:cNvPr id="8" name="Connettore dritto 7">
            <a:extLst>
              <a:ext uri="{FF2B5EF4-FFF2-40B4-BE49-F238E27FC236}">
                <a16:creationId xmlns:a16="http://schemas.microsoft.com/office/drawing/2014/main" id="{B9B4EECD-EBD8-A0AB-4842-04C4AADFE5C6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nettore dritto 8">
            <a:extLst>
              <a:ext uri="{FF2B5EF4-FFF2-40B4-BE49-F238E27FC236}">
                <a16:creationId xmlns:a16="http://schemas.microsoft.com/office/drawing/2014/main" id="{B869D565-0F0A-B10D-3BF5-B1369A21A9D3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836572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5BB714-3200-AE7C-0AF8-6458B94614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AF9A1F19-20BA-A53F-38E6-CEB23BBBE6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709F4081-FF8C-E367-AD0E-B007ABDCC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37</a:t>
            </a:fld>
            <a:endParaRPr lang="it-IT" dirty="0"/>
          </a:p>
        </p:txBody>
      </p:sp>
      <p:sp>
        <p:nvSpPr>
          <p:cNvPr id="6" name="Titolo 2">
            <a:extLst>
              <a:ext uri="{FF2B5EF4-FFF2-40B4-BE49-F238E27FC236}">
                <a16:creationId xmlns:a16="http://schemas.microsoft.com/office/drawing/2014/main" id="{583B2DC6-7515-8A2E-403D-14884EB5ACAF}"/>
              </a:ext>
            </a:extLst>
          </p:cNvPr>
          <p:cNvSpPr txBox="1">
            <a:spLocks/>
          </p:cNvSpPr>
          <p:nvPr/>
        </p:nvSpPr>
        <p:spPr>
          <a:xfrm>
            <a:off x="347921" y="-60325"/>
            <a:ext cx="1137648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400" dirty="0">
                <a:latin typeface="Cinzel" pitchFamily="2" charset="77"/>
              </a:rPr>
              <a:t>⚜️ </a:t>
            </a:r>
            <a:r>
              <a:rPr lang="it-IT" sz="3400" dirty="0">
                <a:latin typeface="Cinzel" pitchFamily="2" charset="77"/>
              </a:rPr>
              <a:t>Take </a:t>
            </a:r>
            <a:r>
              <a:rPr lang="it-IT" sz="3400" dirty="0" err="1">
                <a:latin typeface="Cinzel" pitchFamily="2" charset="77"/>
              </a:rPr>
              <a:t>Away</a:t>
            </a:r>
            <a:r>
              <a:rPr lang="it-IT" sz="3400" dirty="0">
                <a:latin typeface="Cinzel" pitchFamily="2" charset="77"/>
              </a:rPr>
              <a:t> </a:t>
            </a:r>
            <a:r>
              <a:rPr lang="it-IT" sz="3400" dirty="0" err="1">
                <a:latin typeface="Cinzel" pitchFamily="2" charset="77"/>
              </a:rPr>
              <a:t>message</a:t>
            </a:r>
            <a:endParaRPr lang="it-IT" sz="3400" dirty="0">
              <a:latin typeface="Cinzel" pitchFamily="2" charset="77"/>
            </a:endParaRPr>
          </a:p>
        </p:txBody>
      </p:sp>
      <p:cxnSp>
        <p:nvCxnSpPr>
          <p:cNvPr id="8" name="Connettore dritto 7">
            <a:extLst>
              <a:ext uri="{FF2B5EF4-FFF2-40B4-BE49-F238E27FC236}">
                <a16:creationId xmlns:a16="http://schemas.microsoft.com/office/drawing/2014/main" id="{7E84F765-320D-CE7B-0EEA-E97E675F7724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nettore dritto 8">
            <a:extLst>
              <a:ext uri="{FF2B5EF4-FFF2-40B4-BE49-F238E27FC236}">
                <a16:creationId xmlns:a16="http://schemas.microsoft.com/office/drawing/2014/main" id="{8CF725FA-FE99-8698-E2FB-619BC1A9918D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BF459037-3C4C-828E-B5A4-6535B153C6C8}"/>
              </a:ext>
            </a:extLst>
          </p:cNvPr>
          <p:cNvSpPr txBox="1"/>
          <p:nvPr/>
        </p:nvSpPr>
        <p:spPr>
          <a:xfrm>
            <a:off x="421292" y="1292828"/>
            <a:ext cx="6911837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Thermal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effects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are a major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limitation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for high-power GW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interferometers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.</a:t>
            </a:r>
          </a:p>
          <a:p>
            <a:endParaRPr lang="it-IT" sz="1600" dirty="0">
              <a:solidFill>
                <a:srgbClr val="000000"/>
              </a:solidFill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The Thermal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Compensation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System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has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proven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to be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fundamental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for the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operation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of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gravitational-wave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interferometers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,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especially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for Advanced Virgo,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where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the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recycling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cavities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operate in a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marginally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stable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configuration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.</a:t>
            </a: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solidFill>
                <a:srgbClr val="000000"/>
              </a:solidFill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Traditional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TCS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compensates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mainly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for first-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order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axisymmetric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aberrations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.</a:t>
            </a: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solidFill>
                <a:srgbClr val="000000"/>
              </a:solidFill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At MW-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level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circulating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powers, non-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axisymmetric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and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higher-order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aberrations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are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becoming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increasingly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critical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.</a:t>
            </a: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solidFill>
                <a:srgbClr val="000000"/>
              </a:solidFill>
              <a:latin typeface="Book Antiqua" panose="02040602050305030304" pitchFamily="18" charset="0"/>
            </a:endParaRPr>
          </a:p>
          <a:p>
            <a:pPr marL="285750" indent="-285750">
              <a:buFont typeface="Font di sistema regolare"/>
              <a:buChar char="⚜️"/>
            </a:pP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Thermal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compensation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is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evolving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toward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adaptive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correction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</a:p>
          <a:p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     of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complex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 optical </a:t>
            </a:r>
            <a:r>
              <a:rPr lang="it-IT" sz="1600" dirty="0" err="1">
                <a:solidFill>
                  <a:srgbClr val="000000"/>
                </a:solidFill>
                <a:latin typeface="Book Antiqua" panose="02040602050305030304" pitchFamily="18" charset="0"/>
              </a:rPr>
              <a:t>aberrations</a:t>
            </a:r>
            <a:r>
              <a:rPr lang="it-IT" sz="1600" dirty="0">
                <a:solidFill>
                  <a:srgbClr val="000000"/>
                </a:solidFill>
                <a:latin typeface="Book Antiqua" panose="02040602050305030304" pitchFamily="18" charset="0"/>
              </a:rPr>
              <a:t>.</a:t>
            </a: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solidFill>
                <a:srgbClr val="000000"/>
              </a:solidFill>
              <a:latin typeface="Book Antiqua" panose="02040602050305030304" pitchFamily="18" charset="0"/>
            </a:endParaRPr>
          </a:p>
          <a:p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      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  <a:sym typeface="Wingdings" pitchFamily="2" charset="2"/>
              </a:rPr>
              <a:t> 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New </a:t>
            </a:r>
            <a:r>
              <a:rPr lang="it-IT" sz="1600" b="1" dirty="0" err="1">
                <a:solidFill>
                  <a:srgbClr val="000000"/>
                </a:solidFill>
                <a:latin typeface="Book Antiqua" panose="02040602050305030304" pitchFamily="18" charset="0"/>
              </a:rPr>
              <a:t>adaptive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b="1" dirty="0" err="1">
                <a:solidFill>
                  <a:srgbClr val="000000"/>
                </a:solidFill>
                <a:latin typeface="Book Antiqua" panose="02040602050305030304" pitchFamily="18" charset="0"/>
              </a:rPr>
              <a:t>thermal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it-IT" sz="1600" b="1" dirty="0" err="1">
                <a:solidFill>
                  <a:srgbClr val="000000"/>
                </a:solidFill>
                <a:latin typeface="Book Antiqua" panose="02040602050305030304" pitchFamily="18" charset="0"/>
              </a:rPr>
              <a:t>actuators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 are under </a:t>
            </a:r>
            <a:r>
              <a:rPr lang="it-IT" sz="1600" b="1" dirty="0" err="1">
                <a:solidFill>
                  <a:srgbClr val="000000"/>
                </a:solidFill>
                <a:latin typeface="Book Antiqua" panose="02040602050305030304" pitchFamily="18" charset="0"/>
              </a:rPr>
              <a:t>development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 for </a:t>
            </a:r>
            <a:r>
              <a:rPr lang="it-IT" sz="1600" b="1" dirty="0" err="1">
                <a:solidFill>
                  <a:srgbClr val="000000"/>
                </a:solidFill>
                <a:latin typeface="Book Antiqua" panose="02040602050305030304" pitchFamily="18" charset="0"/>
              </a:rPr>
              <a:t>next</a:t>
            </a:r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-</a:t>
            </a:r>
          </a:p>
          <a:p>
            <a:r>
              <a:rPr lang="it-IT" sz="1600" b="1" dirty="0">
                <a:solidFill>
                  <a:srgbClr val="000000"/>
                </a:solidFill>
                <a:latin typeface="Book Antiqua" panose="02040602050305030304" pitchFamily="18" charset="0"/>
              </a:rPr>
              <a:t>          generation of GW detectors.</a:t>
            </a:r>
          </a:p>
          <a:p>
            <a:pPr marL="285750" indent="-285750">
              <a:buFont typeface="Font di sistema regolare"/>
              <a:buChar char="⚜️"/>
            </a:pPr>
            <a:endParaRPr lang="it-IT" sz="1600" dirty="0">
              <a:solidFill>
                <a:srgbClr val="000000"/>
              </a:solidFill>
              <a:latin typeface="Book Antiqua" panose="02040602050305030304" pitchFamily="18" charset="0"/>
            </a:endParaRPr>
          </a:p>
        </p:txBody>
      </p:sp>
      <p:pic>
        <p:nvPicPr>
          <p:cNvPr id="13" name="Immagine 12">
            <a:extLst>
              <a:ext uri="{FF2B5EF4-FFF2-40B4-BE49-F238E27FC236}">
                <a16:creationId xmlns:a16="http://schemas.microsoft.com/office/drawing/2014/main" id="{311DDBB2-487E-2087-2BBA-615A4DF19C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3129" y="1546228"/>
            <a:ext cx="4756476" cy="3765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080129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magine 7">
            <a:extLst>
              <a:ext uri="{FF2B5EF4-FFF2-40B4-BE49-F238E27FC236}">
                <a16:creationId xmlns:a16="http://schemas.microsoft.com/office/drawing/2014/main" id="{3E759022-83F2-F422-5230-E8EE2AB9025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9407" b="13297"/>
          <a:stretch>
            <a:fillRect/>
          </a:stretch>
        </p:blipFill>
        <p:spPr>
          <a:xfrm>
            <a:off x="-3652" y="17283"/>
            <a:ext cx="12191980" cy="6855958"/>
          </a:xfrm>
          <a:prstGeom prst="rect">
            <a:avLst/>
          </a:prstGeom>
          <a:noFill/>
        </p:spPr>
      </p:pic>
      <p:sp>
        <p:nvSpPr>
          <p:cNvPr id="37" name="Oval 24">
            <a:extLst>
              <a:ext uri="{FF2B5EF4-FFF2-40B4-BE49-F238E27FC236}">
                <a16:creationId xmlns:a16="http://schemas.microsoft.com/office/drawing/2014/main" id="{07977D39-626F-40D7-B00F-16E02602D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9615" y="197110"/>
            <a:ext cx="2020824" cy="202082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Freeform: Shape 26">
            <a:extLst>
              <a:ext uri="{FF2B5EF4-FFF2-40B4-BE49-F238E27FC236}">
                <a16:creationId xmlns:a16="http://schemas.microsoft.com/office/drawing/2014/main" id="{B905CDE4-B751-4B3E-B625-6E59F8903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932" y="1"/>
            <a:ext cx="4077068" cy="3445261"/>
          </a:xfrm>
          <a:custGeom>
            <a:avLst/>
            <a:gdLst>
              <a:gd name="connsiteX0" fmla="*/ 250035 w 4077068"/>
              <a:gd name="connsiteY0" fmla="*/ 0 h 3445261"/>
              <a:gd name="connsiteX1" fmla="*/ 4077068 w 4077068"/>
              <a:gd name="connsiteY1" fmla="*/ 0 h 3445261"/>
              <a:gd name="connsiteX2" fmla="*/ 4077068 w 4077068"/>
              <a:gd name="connsiteY2" fmla="*/ 2743040 h 3445261"/>
              <a:gd name="connsiteX3" fmla="*/ 4074154 w 4077068"/>
              <a:gd name="connsiteY3" fmla="*/ 2746247 h 3445261"/>
              <a:gd name="connsiteX4" fmla="*/ 2386584 w 4077068"/>
              <a:gd name="connsiteY4" fmla="*/ 3445261 h 3445261"/>
              <a:gd name="connsiteX5" fmla="*/ 0 w 4077068"/>
              <a:gd name="connsiteY5" fmla="*/ 1058677 h 3445261"/>
              <a:gd name="connsiteX6" fmla="*/ 187550 w 4077068"/>
              <a:gd name="connsiteY6" fmla="*/ 129711 h 3445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7068" h="3445261">
                <a:moveTo>
                  <a:pt x="250035" y="0"/>
                </a:moveTo>
                <a:lnTo>
                  <a:pt x="4077068" y="0"/>
                </a:lnTo>
                <a:lnTo>
                  <a:pt x="4077068" y="2743040"/>
                </a:lnTo>
                <a:lnTo>
                  <a:pt x="4074154" y="2746247"/>
                </a:lnTo>
                <a:cubicBezTo>
                  <a:pt x="3642267" y="3178134"/>
                  <a:pt x="3045621" y="3445261"/>
                  <a:pt x="2386584" y="3445261"/>
                </a:cubicBezTo>
                <a:cubicBezTo>
                  <a:pt x="1068510" y="3445261"/>
                  <a:pt x="0" y="2376751"/>
                  <a:pt x="0" y="1058677"/>
                </a:cubicBezTo>
                <a:cubicBezTo>
                  <a:pt x="0" y="729159"/>
                  <a:pt x="66782" y="415238"/>
                  <a:pt x="187550" y="129711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Oval 28">
            <a:extLst>
              <a:ext uri="{FF2B5EF4-FFF2-40B4-BE49-F238E27FC236}">
                <a16:creationId xmlns:a16="http://schemas.microsoft.com/office/drawing/2014/main" id="{08108C16-F4C0-44AA-999D-17BD39219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1428" y="2550745"/>
            <a:ext cx="3072384" cy="30723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1A9F52FA-DED7-B2EF-6BFE-0A1584BC2A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202" t="6322" r="20325" b="11003"/>
          <a:stretch>
            <a:fillRect/>
          </a:stretch>
        </p:blipFill>
        <p:spPr>
          <a:xfrm>
            <a:off x="5909495" y="2692801"/>
            <a:ext cx="2685162" cy="2670611"/>
          </a:xfrm>
          <a:prstGeom prst="ellipse">
            <a:avLst/>
          </a:prstGeom>
          <a:noFill/>
        </p:spPr>
      </p:pic>
      <p:sp>
        <p:nvSpPr>
          <p:cNvPr id="40" name="Freeform: Shape 30">
            <a:extLst>
              <a:ext uri="{FF2B5EF4-FFF2-40B4-BE49-F238E27FC236}">
                <a16:creationId xmlns:a16="http://schemas.microsoft.com/office/drawing/2014/main" id="{CDC29AC1-2821-4FCC-B597-88DAF39C3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3162" y="4604085"/>
            <a:ext cx="4281112" cy="2253913"/>
          </a:xfrm>
          <a:custGeom>
            <a:avLst/>
            <a:gdLst>
              <a:gd name="connsiteX0" fmla="*/ 2140556 w 4281112"/>
              <a:gd name="connsiteY0" fmla="*/ 0 h 2253913"/>
              <a:gd name="connsiteX1" fmla="*/ 4281112 w 4281112"/>
              <a:gd name="connsiteY1" fmla="*/ 2140556 h 2253913"/>
              <a:gd name="connsiteX2" fmla="*/ 4275388 w 4281112"/>
              <a:gd name="connsiteY2" fmla="*/ 2253913 h 2253913"/>
              <a:gd name="connsiteX3" fmla="*/ 5724 w 4281112"/>
              <a:gd name="connsiteY3" fmla="*/ 2253913 h 2253913"/>
              <a:gd name="connsiteX4" fmla="*/ 0 w 4281112"/>
              <a:gd name="connsiteY4" fmla="*/ 2140556 h 2253913"/>
              <a:gd name="connsiteX5" fmla="*/ 2140556 w 4281112"/>
              <a:gd name="connsiteY5" fmla="*/ 0 h 2253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81112" h="2253913">
                <a:moveTo>
                  <a:pt x="2140556" y="0"/>
                </a:moveTo>
                <a:cubicBezTo>
                  <a:pt x="3322752" y="0"/>
                  <a:pt x="4281112" y="958360"/>
                  <a:pt x="4281112" y="2140556"/>
                </a:cubicBezTo>
                <a:lnTo>
                  <a:pt x="4275388" y="2253913"/>
                </a:lnTo>
                <a:lnTo>
                  <a:pt x="5724" y="2253913"/>
                </a:lnTo>
                <a:lnTo>
                  <a:pt x="0" y="2140556"/>
                </a:lnTo>
                <a:cubicBezTo>
                  <a:pt x="0" y="958360"/>
                  <a:pt x="958360" y="0"/>
                  <a:pt x="214055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Freeform: Shape 32">
            <a:extLst>
              <a:ext uri="{FF2B5EF4-FFF2-40B4-BE49-F238E27FC236}">
                <a16:creationId xmlns:a16="http://schemas.microsoft.com/office/drawing/2014/main" id="{C8F10CB3-3B5E-4C7A-98CF-B87454DD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8370" y="3966828"/>
            <a:ext cx="3339958" cy="2891173"/>
          </a:xfrm>
          <a:custGeom>
            <a:avLst/>
            <a:gdLst>
              <a:gd name="connsiteX0" fmla="*/ 2002536 w 3339958"/>
              <a:gd name="connsiteY0" fmla="*/ 0 h 2891173"/>
              <a:gd name="connsiteX1" fmla="*/ 3276335 w 3339958"/>
              <a:gd name="connsiteY1" fmla="*/ 457282 h 2891173"/>
              <a:gd name="connsiteX2" fmla="*/ 3339958 w 3339958"/>
              <a:gd name="connsiteY2" fmla="*/ 515107 h 2891173"/>
              <a:gd name="connsiteX3" fmla="*/ 3339958 w 3339958"/>
              <a:gd name="connsiteY3" fmla="*/ 2891173 h 2891173"/>
              <a:gd name="connsiteX4" fmla="*/ 209954 w 3339958"/>
              <a:gd name="connsiteY4" fmla="*/ 2891173 h 2891173"/>
              <a:gd name="connsiteX5" fmla="*/ 157369 w 3339958"/>
              <a:gd name="connsiteY5" fmla="*/ 2782014 h 2891173"/>
              <a:gd name="connsiteX6" fmla="*/ 0 w 3339958"/>
              <a:gd name="connsiteY6" fmla="*/ 2002536 h 2891173"/>
              <a:gd name="connsiteX7" fmla="*/ 2002536 w 3339958"/>
              <a:gd name="connsiteY7" fmla="*/ 0 h 289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39958" h="2891173">
                <a:moveTo>
                  <a:pt x="2002536" y="0"/>
                </a:moveTo>
                <a:cubicBezTo>
                  <a:pt x="2486398" y="0"/>
                  <a:pt x="2930179" y="171609"/>
                  <a:pt x="3276335" y="457282"/>
                </a:cubicBezTo>
                <a:lnTo>
                  <a:pt x="3339958" y="515107"/>
                </a:lnTo>
                <a:lnTo>
                  <a:pt x="3339958" y="2891173"/>
                </a:lnTo>
                <a:lnTo>
                  <a:pt x="209954" y="2891173"/>
                </a:lnTo>
                <a:lnTo>
                  <a:pt x="157369" y="2782014"/>
                </a:lnTo>
                <a:cubicBezTo>
                  <a:pt x="56036" y="2542434"/>
                  <a:pt x="0" y="2279029"/>
                  <a:pt x="0" y="2002536"/>
                </a:cubicBezTo>
                <a:cubicBezTo>
                  <a:pt x="0" y="896566"/>
                  <a:pt x="896566" y="0"/>
                  <a:pt x="200253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olo 1">
            <a:extLst>
              <a:ext uri="{FF2B5EF4-FFF2-40B4-BE49-F238E27FC236}">
                <a16:creationId xmlns:a16="http://schemas.microsoft.com/office/drawing/2014/main" id="{6D817B2E-8341-504B-9104-33D7B1757A07}"/>
              </a:ext>
            </a:extLst>
          </p:cNvPr>
          <p:cNvSpPr txBox="1">
            <a:spLocks/>
          </p:cNvSpPr>
          <p:nvPr/>
        </p:nvSpPr>
        <p:spPr>
          <a:xfrm>
            <a:off x="371615" y="69583"/>
            <a:ext cx="10653436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it-IT" sz="2800" b="1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97D6F495-6428-4275-413D-3C6136B98B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81375" y="3046413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it-IT"/>
          </a:p>
        </p:txBody>
      </p:sp>
      <p:pic>
        <p:nvPicPr>
          <p:cNvPr id="12" name="Immagine 11">
            <a:extLst>
              <a:ext uri="{FF2B5EF4-FFF2-40B4-BE49-F238E27FC236}">
                <a16:creationId xmlns:a16="http://schemas.microsoft.com/office/drawing/2014/main" id="{8211991E-AD70-64A8-56BF-B3E867702AF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220" t="9214" r="15663" b="11283"/>
          <a:stretch>
            <a:fillRect/>
          </a:stretch>
        </p:blipFill>
        <p:spPr>
          <a:xfrm>
            <a:off x="318669" y="329780"/>
            <a:ext cx="2279388" cy="2057475"/>
          </a:xfrm>
          <a:prstGeom prst="ellipse">
            <a:avLst/>
          </a:prstGeom>
        </p:spPr>
      </p:pic>
      <p:pic>
        <p:nvPicPr>
          <p:cNvPr id="13" name="Immagine 12">
            <a:extLst>
              <a:ext uri="{FF2B5EF4-FFF2-40B4-BE49-F238E27FC236}">
                <a16:creationId xmlns:a16="http://schemas.microsoft.com/office/drawing/2014/main" id="{89A73B4D-20DD-3DBA-821B-4461F60944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202" t="6322" r="20325" b="11003"/>
          <a:stretch>
            <a:fillRect/>
          </a:stretch>
        </p:blipFill>
        <p:spPr>
          <a:xfrm>
            <a:off x="5637339" y="254824"/>
            <a:ext cx="1891934" cy="1881682"/>
          </a:xfrm>
          <a:prstGeom prst="ellipse">
            <a:avLst/>
          </a:prstGeom>
          <a:noFill/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07281EDC-452C-BF77-136F-3CD9C627296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220" t="9716" r="15663" b="11283"/>
          <a:stretch>
            <a:fillRect/>
          </a:stretch>
        </p:blipFill>
        <p:spPr>
          <a:xfrm>
            <a:off x="8435509" y="-1100471"/>
            <a:ext cx="4229721" cy="4179763"/>
          </a:xfrm>
          <a:prstGeom prst="ellipse">
            <a:avLst/>
          </a:prstGeom>
        </p:spPr>
      </p:pic>
      <p:pic>
        <p:nvPicPr>
          <p:cNvPr id="17" name="Immagine 16">
            <a:extLst>
              <a:ext uri="{FF2B5EF4-FFF2-40B4-BE49-F238E27FC236}">
                <a16:creationId xmlns:a16="http://schemas.microsoft.com/office/drawing/2014/main" id="{A0A069A5-55FB-DDD7-2478-6C7152B258D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220" t="9716" r="15663" b="11283"/>
          <a:stretch>
            <a:fillRect/>
          </a:stretch>
        </p:blipFill>
        <p:spPr>
          <a:xfrm>
            <a:off x="9188262" y="4332092"/>
            <a:ext cx="3453859" cy="3413065"/>
          </a:xfrm>
          <a:prstGeom prst="ellipse">
            <a:avLst/>
          </a:prstGeom>
        </p:spPr>
      </p:pic>
      <p:pic>
        <p:nvPicPr>
          <p:cNvPr id="19" name="Immagine 18">
            <a:extLst>
              <a:ext uri="{FF2B5EF4-FFF2-40B4-BE49-F238E27FC236}">
                <a16:creationId xmlns:a16="http://schemas.microsoft.com/office/drawing/2014/main" id="{0C336EEA-46E7-7E57-794B-7EB7600D552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220" t="9716" r="15663" b="11283"/>
          <a:stretch>
            <a:fillRect/>
          </a:stretch>
        </p:blipFill>
        <p:spPr>
          <a:xfrm>
            <a:off x="1934981" y="4900780"/>
            <a:ext cx="3736845" cy="3659827"/>
          </a:xfrm>
          <a:prstGeom prst="ellipse">
            <a:avLst/>
          </a:prstGeom>
        </p:spPr>
      </p:pic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73E96608-2238-8F92-320F-D72059D46C27}"/>
              </a:ext>
            </a:extLst>
          </p:cNvPr>
          <p:cNvSpPr txBox="1"/>
          <p:nvPr/>
        </p:nvSpPr>
        <p:spPr>
          <a:xfrm>
            <a:off x="1486923" y="2716014"/>
            <a:ext cx="3328269" cy="4909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latin typeface="Cinzel" pitchFamily="2" charset="77"/>
              </a:rPr>
              <a:t>~ THANK YOU ~  </a:t>
            </a:r>
            <a:endParaRPr lang="it-IT" sz="2800" b="1" dirty="0">
              <a:latin typeface="Cinzel" pitchFamily="2" charset="77"/>
            </a:endParaRP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C16EEB8-3A2E-930D-DED4-B6E5605E5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38</a:t>
            </a:fld>
            <a:endParaRPr lang="it-IT"/>
          </a:p>
        </p:txBody>
      </p:sp>
      <p:sp>
        <p:nvSpPr>
          <p:cNvPr id="7" name="Rettangolo con angoli arrotondati 6">
            <a:extLst>
              <a:ext uri="{FF2B5EF4-FFF2-40B4-BE49-F238E27FC236}">
                <a16:creationId xmlns:a16="http://schemas.microsoft.com/office/drawing/2014/main" id="{6C7E96E5-A5D4-3E02-DC1A-8B37A1000D11}"/>
              </a:ext>
            </a:extLst>
          </p:cNvPr>
          <p:cNvSpPr/>
          <p:nvPr/>
        </p:nvSpPr>
        <p:spPr>
          <a:xfrm>
            <a:off x="1285875" y="2716014"/>
            <a:ext cx="485775" cy="188807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9" name="Rettangolo con angoli arrotondati 8">
            <a:extLst>
              <a:ext uri="{FF2B5EF4-FFF2-40B4-BE49-F238E27FC236}">
                <a16:creationId xmlns:a16="http://schemas.microsoft.com/office/drawing/2014/main" id="{75A14794-1444-7A4F-27D0-8E401B2BEE18}"/>
              </a:ext>
            </a:extLst>
          </p:cNvPr>
          <p:cNvSpPr/>
          <p:nvPr/>
        </p:nvSpPr>
        <p:spPr>
          <a:xfrm>
            <a:off x="1483251" y="3206918"/>
            <a:ext cx="721741" cy="1545514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0" name="Rettangolo con angoli arrotondati 9">
            <a:extLst>
              <a:ext uri="{FF2B5EF4-FFF2-40B4-BE49-F238E27FC236}">
                <a16:creationId xmlns:a16="http://schemas.microsoft.com/office/drawing/2014/main" id="{C5FA02D5-117B-73E4-6FAB-22ABACD9C6FB}"/>
              </a:ext>
            </a:extLst>
          </p:cNvPr>
          <p:cNvSpPr/>
          <p:nvPr/>
        </p:nvSpPr>
        <p:spPr>
          <a:xfrm>
            <a:off x="1102201" y="2502256"/>
            <a:ext cx="721741" cy="31026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1" name="Rettangolo con angoli arrotondati 10">
            <a:extLst>
              <a:ext uri="{FF2B5EF4-FFF2-40B4-BE49-F238E27FC236}">
                <a16:creationId xmlns:a16="http://schemas.microsoft.com/office/drawing/2014/main" id="{6D003697-AAB5-C9DF-8A95-64B7CE805D74}"/>
              </a:ext>
            </a:extLst>
          </p:cNvPr>
          <p:cNvSpPr/>
          <p:nvPr/>
        </p:nvSpPr>
        <p:spPr>
          <a:xfrm>
            <a:off x="1823942" y="2373828"/>
            <a:ext cx="453368" cy="252234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4" name="Rettangolo con angoli arrotondati 13">
            <a:extLst>
              <a:ext uri="{FF2B5EF4-FFF2-40B4-BE49-F238E27FC236}">
                <a16:creationId xmlns:a16="http://schemas.microsoft.com/office/drawing/2014/main" id="{A778CF5B-120B-E35A-54E3-4941E7A82469}"/>
              </a:ext>
            </a:extLst>
          </p:cNvPr>
          <p:cNvSpPr/>
          <p:nvPr/>
        </p:nvSpPr>
        <p:spPr>
          <a:xfrm>
            <a:off x="1621551" y="4524342"/>
            <a:ext cx="721741" cy="490904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5" name="Rettangolo con angoli arrotondati 14">
            <a:extLst>
              <a:ext uri="{FF2B5EF4-FFF2-40B4-BE49-F238E27FC236}">
                <a16:creationId xmlns:a16="http://schemas.microsoft.com/office/drawing/2014/main" id="{4BAA31E8-365C-E0B8-866A-0F9D6DE1E23A}"/>
              </a:ext>
            </a:extLst>
          </p:cNvPr>
          <p:cNvSpPr/>
          <p:nvPr/>
        </p:nvSpPr>
        <p:spPr>
          <a:xfrm>
            <a:off x="2130376" y="214778"/>
            <a:ext cx="721741" cy="259097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621680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ella 6">
            <a:extLst>
              <a:ext uri="{FF2B5EF4-FFF2-40B4-BE49-F238E27FC236}">
                <a16:creationId xmlns:a16="http://schemas.microsoft.com/office/drawing/2014/main" id="{2C83F46A-CE48-954B-8700-F24F11CA7BD2}"/>
              </a:ext>
            </a:extLst>
          </p:cNvPr>
          <p:cNvGraphicFramePr>
            <a:graphicFrameLocks noGrp="1"/>
          </p:cNvGraphicFramePr>
          <p:nvPr/>
        </p:nvGraphicFramePr>
        <p:xfrm>
          <a:off x="524015" y="1568196"/>
          <a:ext cx="4845427" cy="4079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84166">
                  <a:extLst>
                    <a:ext uri="{9D8B030D-6E8A-4147-A177-3AD203B41FA5}">
                      <a16:colId xmlns:a16="http://schemas.microsoft.com/office/drawing/2014/main" val="3338529024"/>
                    </a:ext>
                  </a:extLst>
                </a:gridCol>
                <a:gridCol w="3761261">
                  <a:extLst>
                    <a:ext uri="{9D8B030D-6E8A-4147-A177-3AD203B41FA5}">
                      <a16:colId xmlns:a16="http://schemas.microsoft.com/office/drawing/2014/main" val="23418078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RoC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60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Radius</a:t>
                      </a:r>
                      <a:r>
                        <a:rPr lang="it-IT" sz="160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 of Curvature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76672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FP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60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Fabry-Pèrot</a:t>
                      </a:r>
                      <a:endParaRPr lang="it-IT" sz="1600">
                        <a:latin typeface="Book Antiqua" panose="02040602050305030304" pitchFamily="18" charset="0"/>
                        <a:cs typeface="Courier New" panose="02070309020205020404" pitchFamily="49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55506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PRM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Power </a:t>
                      </a:r>
                      <a:r>
                        <a:rPr lang="it-IT" sz="1600" dirty="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Recycling</a:t>
                      </a:r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 Mirror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07689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PRC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Power </a:t>
                      </a:r>
                      <a:r>
                        <a:rPr lang="it-IT" sz="1600" dirty="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Recycling</a:t>
                      </a:r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 </a:t>
                      </a:r>
                      <a:r>
                        <a:rPr lang="it-IT" sz="1600" dirty="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Cavity</a:t>
                      </a:r>
                      <a:endParaRPr lang="it-IT" sz="1600" dirty="0">
                        <a:latin typeface="Book Antiqua" panose="02040602050305030304" pitchFamily="18" charset="0"/>
                        <a:cs typeface="Courier New" panose="02070309020205020404" pitchFamily="49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8480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CP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600" dirty="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Conpensation</a:t>
                      </a:r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 Plate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6444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ITM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Input Test Mass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1514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OPL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Optical Path </a:t>
                      </a:r>
                      <a:r>
                        <a:rPr lang="it-IT" sz="1600" dirty="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length</a:t>
                      </a:r>
                      <a:endParaRPr lang="it-IT" sz="1600" dirty="0">
                        <a:latin typeface="Book Antiqua" panose="02040602050305030304" pitchFamily="18" charset="0"/>
                        <a:cs typeface="Courier New" panose="02070309020205020404" pitchFamily="49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56539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sz="160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DP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Dark 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61130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sz="160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RH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Ring Heater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8561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sz="160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HWS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Hartmann Wavefront Sensor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27048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it-IT" sz="1600" dirty="0">
                        <a:latin typeface="Book Antiqua" panose="02040602050305030304" pitchFamily="18" charset="0"/>
                        <a:cs typeface="Courier New" panose="02070309020205020404" pitchFamily="49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it-IT" sz="1600" dirty="0">
                        <a:latin typeface="Book Antiqua" panose="02040602050305030304" pitchFamily="18" charset="0"/>
                        <a:cs typeface="Courier New" panose="02070309020205020404" pitchFamily="49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9203378"/>
                  </a:ext>
                </a:extLst>
              </a:tr>
            </a:tbl>
          </a:graphicData>
        </a:graphic>
      </p:graphicFrame>
      <p:graphicFrame>
        <p:nvGraphicFramePr>
          <p:cNvPr id="8" name="Tabella 7">
            <a:extLst>
              <a:ext uri="{FF2B5EF4-FFF2-40B4-BE49-F238E27FC236}">
                <a16:creationId xmlns:a16="http://schemas.microsoft.com/office/drawing/2014/main" id="{55A6A49F-2DC0-264E-ABAF-A601DA3FBE87}"/>
              </a:ext>
            </a:extLst>
          </p:cNvPr>
          <p:cNvGraphicFramePr>
            <a:graphicFrameLocks noGrp="1"/>
          </p:cNvGraphicFramePr>
          <p:nvPr/>
        </p:nvGraphicFramePr>
        <p:xfrm>
          <a:off x="6187528" y="1121156"/>
          <a:ext cx="5480457" cy="4973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27760">
                  <a:extLst>
                    <a:ext uri="{9D8B030D-6E8A-4147-A177-3AD203B41FA5}">
                      <a16:colId xmlns:a16="http://schemas.microsoft.com/office/drawing/2014/main" val="3338529024"/>
                    </a:ext>
                  </a:extLst>
                </a:gridCol>
                <a:gridCol w="3652697">
                  <a:extLst>
                    <a:ext uri="{9D8B030D-6E8A-4147-A177-3AD203B41FA5}">
                      <a16:colId xmlns:a16="http://schemas.microsoft.com/office/drawing/2014/main" val="23418078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it-IT" sz="1600" dirty="0">
                        <a:latin typeface="Book Antiqua" panose="02040602050305030304" pitchFamily="18" charset="0"/>
                        <a:cs typeface="Courier New" panose="02070309020205020404" pitchFamily="49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it-IT" sz="1600" dirty="0">
                        <a:latin typeface="Book Antiqua" panose="02040602050305030304" pitchFamily="18" charset="0"/>
                        <a:cs typeface="Courier New" panose="02070309020205020404" pitchFamily="49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07689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PC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60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Phase</a:t>
                      </a:r>
                      <a:r>
                        <a:rPr lang="it-IT" sz="160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 Camera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6444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DAS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60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Double </a:t>
                      </a:r>
                      <a:r>
                        <a:rPr lang="it-IT" sz="160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Axicon</a:t>
                      </a:r>
                      <a:r>
                        <a:rPr lang="it-IT" sz="160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 System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1514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sz="160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Central </a:t>
                      </a:r>
                      <a:r>
                        <a:rPr lang="it-IT" sz="1600" dirty="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Heating</a:t>
                      </a:r>
                      <a:endParaRPr lang="it-IT" sz="1600" dirty="0">
                        <a:latin typeface="Book Antiqua" panose="02040602050305030304" pitchFamily="18" charset="0"/>
                        <a:cs typeface="Courier New" panose="02070309020205020404" pitchFamily="49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56539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SLED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600" dirty="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Superluminiscent</a:t>
                      </a:r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 Light </a:t>
                      </a:r>
                      <a:r>
                        <a:rPr lang="it-IT" sz="1600" dirty="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Emitting</a:t>
                      </a:r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 </a:t>
                      </a:r>
                      <a:r>
                        <a:rPr lang="it-IT" sz="1600" dirty="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Diode</a:t>
                      </a:r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61130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>
                          <a:latin typeface="Book Antiqua" panose="02040602050305030304" pitchFamily="18" charset="0"/>
                          <a:ea typeface="Calibri" panose="020F0502020204030204" pitchFamily="34" charset="0"/>
                          <a:cs typeface="Courier New" panose="02070309020205020404" pitchFamily="49" charset="0"/>
                        </a:rPr>
                        <a:t>DAS IN </a:t>
                      </a:r>
                      <a:endParaRPr lang="it-IT" sz="1600" dirty="0">
                        <a:latin typeface="Book Antiqua" panose="02040602050305030304" pitchFamily="18" charset="0"/>
                        <a:cs typeface="Courier New" panose="02070309020205020404" pitchFamily="49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60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DAS </a:t>
                      </a:r>
                      <a:r>
                        <a:rPr lang="it-IT" sz="160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inner</a:t>
                      </a:r>
                      <a:r>
                        <a:rPr lang="it-IT" sz="160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 ring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23344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>
                          <a:latin typeface="Book Antiqua" panose="02040602050305030304" pitchFamily="18" charset="0"/>
                          <a:ea typeface="Calibri" panose="020F0502020204030204" pitchFamily="34" charset="0"/>
                          <a:cs typeface="Courier New" panose="02070309020205020404" pitchFamily="49" charset="0"/>
                        </a:rPr>
                        <a:t>DAS OUT </a:t>
                      </a:r>
                      <a:endParaRPr lang="it-IT" sz="1600" dirty="0">
                        <a:latin typeface="Book Antiqua" panose="02040602050305030304" pitchFamily="18" charset="0"/>
                        <a:cs typeface="Courier New" panose="02070309020205020404" pitchFamily="49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DAS </a:t>
                      </a:r>
                      <a:r>
                        <a:rPr lang="it-IT" sz="1600" dirty="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outer</a:t>
                      </a:r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 ring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69574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HOM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600" dirty="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Higher</a:t>
                      </a:r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 Order Modes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53804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sz="1600" dirty="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CHRoCC</a:t>
                      </a:r>
                      <a:endParaRPr lang="it-IT" sz="1600" dirty="0">
                        <a:latin typeface="Book Antiqua" panose="02040602050305030304" pitchFamily="18" charset="0"/>
                        <a:cs typeface="Courier New" panose="02070309020205020404" pitchFamily="49" charset="0"/>
                      </a:endParaRPr>
                    </a:p>
                    <a:p>
                      <a:endParaRPr lang="it-IT" sz="1600" dirty="0">
                        <a:latin typeface="Book Antiqua" panose="02040602050305030304" pitchFamily="18" charset="0"/>
                        <a:cs typeface="Courier New" panose="02070309020205020404" pitchFamily="49" charset="0"/>
                      </a:endParaRPr>
                    </a:p>
                    <a:p>
                      <a:endParaRPr lang="it-IT" sz="1600" dirty="0">
                        <a:latin typeface="Book Antiqua" panose="02040602050305030304" pitchFamily="18" charset="0"/>
                        <a:cs typeface="Courier New" panose="02070309020205020404" pitchFamily="49" charset="0"/>
                      </a:endParaRPr>
                    </a:p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DM </a:t>
                      </a:r>
                    </a:p>
                    <a:p>
                      <a:endParaRPr lang="it-IT" sz="1600" dirty="0">
                        <a:latin typeface="Book Antiqua" panose="02040602050305030304" pitchFamily="18" charset="0"/>
                        <a:cs typeface="Courier New" panose="02070309020205020404" pitchFamily="49" charset="0"/>
                      </a:endParaRPr>
                    </a:p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PA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Central </a:t>
                      </a:r>
                      <a:r>
                        <a:rPr lang="it-IT" sz="1600" dirty="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Heating</a:t>
                      </a:r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 Radius of Curvature </a:t>
                      </a:r>
                      <a:r>
                        <a:rPr lang="it-IT" sz="1600" dirty="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Correction</a:t>
                      </a:r>
                      <a:endParaRPr lang="it-IT" sz="1600" dirty="0">
                        <a:latin typeface="Book Antiqua" panose="02040602050305030304" pitchFamily="18" charset="0"/>
                        <a:cs typeface="Courier New" panose="02070309020205020404" pitchFamily="49" charset="0"/>
                      </a:endParaRPr>
                    </a:p>
                    <a:p>
                      <a:endParaRPr lang="it-IT" sz="1600" dirty="0">
                        <a:latin typeface="Book Antiqua" panose="02040602050305030304" pitchFamily="18" charset="0"/>
                        <a:cs typeface="Courier New" panose="02070309020205020404" pitchFamily="49" charset="0"/>
                      </a:endParaRPr>
                    </a:p>
                    <a:p>
                      <a:r>
                        <a:rPr lang="it-IT" sz="1600" dirty="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Deformable</a:t>
                      </a:r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 </a:t>
                      </a:r>
                      <a:r>
                        <a:rPr lang="it-IT" sz="1600" dirty="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mirror</a:t>
                      </a:r>
                      <a:endParaRPr lang="it-IT" sz="1600" dirty="0">
                        <a:latin typeface="Book Antiqua" panose="02040602050305030304" pitchFamily="18" charset="0"/>
                        <a:cs typeface="Courier New" panose="02070309020205020404" pitchFamily="49" charset="0"/>
                      </a:endParaRPr>
                    </a:p>
                    <a:p>
                      <a:endParaRPr lang="it-IT" sz="1600" dirty="0">
                        <a:latin typeface="Book Antiqua" panose="02040602050305030304" pitchFamily="18" charset="0"/>
                        <a:cs typeface="Courier New" panose="02070309020205020404" pitchFamily="49" charset="0"/>
                      </a:endParaRPr>
                    </a:p>
                    <a:p>
                      <a:r>
                        <a:rPr lang="it-IT" sz="1600" dirty="0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Point </a:t>
                      </a:r>
                      <a:r>
                        <a:rPr lang="it-IT" sz="1600" dirty="0" err="1">
                          <a:latin typeface="Book Antiqua" panose="02040602050305030304" pitchFamily="18" charset="0"/>
                          <a:cs typeface="Courier New" panose="02070309020205020404" pitchFamily="49" charset="0"/>
                        </a:rPr>
                        <a:t>Absorber</a:t>
                      </a:r>
                      <a:endParaRPr lang="it-IT" sz="1600" dirty="0">
                        <a:latin typeface="Book Antiqua" panose="02040602050305030304" pitchFamily="18" charset="0"/>
                        <a:cs typeface="Courier New" panose="02070309020205020404" pitchFamily="49" charset="0"/>
                      </a:endParaRPr>
                    </a:p>
                    <a:p>
                      <a:endParaRPr lang="it-IT" sz="1600" dirty="0">
                        <a:latin typeface="Book Antiqua" panose="02040602050305030304" pitchFamily="18" charset="0"/>
                        <a:cs typeface="Courier New" panose="02070309020205020404" pitchFamily="49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2826865"/>
                  </a:ext>
                </a:extLst>
              </a:tr>
            </a:tbl>
          </a:graphicData>
        </a:graphic>
      </p:graphicFrame>
      <p:sp>
        <p:nvSpPr>
          <p:cNvPr id="12" name="Segnaposto piè di pagina 1">
            <a:extLst>
              <a:ext uri="{FF2B5EF4-FFF2-40B4-BE49-F238E27FC236}">
                <a16:creationId xmlns:a16="http://schemas.microsoft.com/office/drawing/2014/main" id="{401D3695-D5FE-5538-E98C-B55B5F102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13333" y="6494844"/>
            <a:ext cx="4114800" cy="365125"/>
          </a:xfrm>
        </p:spPr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81941FD9-3E00-CD0D-695C-28A14776A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pPr/>
              <a:t>39</a:t>
            </a:fld>
            <a:endParaRPr lang="it-IT"/>
          </a:p>
        </p:txBody>
      </p:sp>
      <p:sp>
        <p:nvSpPr>
          <p:cNvPr id="6" name="Titolo 2">
            <a:extLst>
              <a:ext uri="{FF2B5EF4-FFF2-40B4-BE49-F238E27FC236}">
                <a16:creationId xmlns:a16="http://schemas.microsoft.com/office/drawing/2014/main" id="{8AA1EE43-0C5C-F2B8-A25F-022D8DC53884}"/>
              </a:ext>
            </a:extLst>
          </p:cNvPr>
          <p:cNvSpPr txBox="1">
            <a:spLocks/>
          </p:cNvSpPr>
          <p:nvPr/>
        </p:nvSpPr>
        <p:spPr>
          <a:xfrm>
            <a:off x="347921" y="-60325"/>
            <a:ext cx="1137648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400" dirty="0">
                <a:latin typeface="Cinzel" pitchFamily="2" charset="77"/>
              </a:rPr>
              <a:t>⚜️ </a:t>
            </a:r>
            <a:r>
              <a:rPr lang="it-IT" sz="3400" dirty="0">
                <a:latin typeface="Cinzel" pitchFamily="2" charset="77"/>
              </a:rPr>
              <a:t>ACRONYMS</a:t>
            </a:r>
          </a:p>
        </p:txBody>
      </p:sp>
      <p:cxnSp>
        <p:nvCxnSpPr>
          <p:cNvPr id="9" name="Connettore dritto 8">
            <a:extLst>
              <a:ext uri="{FF2B5EF4-FFF2-40B4-BE49-F238E27FC236}">
                <a16:creationId xmlns:a16="http://schemas.microsoft.com/office/drawing/2014/main" id="{25D7019A-53B5-40DB-779B-C31DF3A53EAC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nettore dritto 12">
            <a:extLst>
              <a:ext uri="{FF2B5EF4-FFF2-40B4-BE49-F238E27FC236}">
                <a16:creationId xmlns:a16="http://schemas.microsoft.com/office/drawing/2014/main" id="{6EB4D470-1005-5E71-3B86-21F51903A766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624321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A78CC5-0C1F-36FE-B5F7-A5EFA64B54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A8989247-7288-BD09-30D9-CE73D74631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 dirty="0"/>
              <a:t>Erice, 20-27 May 2026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C54BB527-1B5D-5CDD-1A0F-7A25FAF37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7A47C-697F-7941-A965-C5009E05ECEF}" type="slidenum">
              <a:rPr lang="it-IT" smtClean="0"/>
              <a:t>40</a:t>
            </a:fld>
            <a:endParaRPr lang="it-IT" dirty="0"/>
          </a:p>
        </p:txBody>
      </p:sp>
      <p:sp>
        <p:nvSpPr>
          <p:cNvPr id="6" name="Titolo 2">
            <a:extLst>
              <a:ext uri="{FF2B5EF4-FFF2-40B4-BE49-F238E27FC236}">
                <a16:creationId xmlns:a16="http://schemas.microsoft.com/office/drawing/2014/main" id="{F7968766-D416-BDB2-367B-8A8A405AF9C1}"/>
              </a:ext>
            </a:extLst>
          </p:cNvPr>
          <p:cNvSpPr txBox="1">
            <a:spLocks/>
          </p:cNvSpPr>
          <p:nvPr/>
        </p:nvSpPr>
        <p:spPr>
          <a:xfrm>
            <a:off x="347921" y="-60325"/>
            <a:ext cx="1137648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400" dirty="0">
                <a:latin typeface="Cinzel" pitchFamily="2" charset="77"/>
              </a:rPr>
              <a:t>⚜️ </a:t>
            </a:r>
            <a:r>
              <a:rPr lang="it-IT" sz="3400" dirty="0">
                <a:latin typeface="Cinzel" pitchFamily="2" charset="77"/>
              </a:rPr>
              <a:t>REFERENCES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D3FD8FE9-2E27-037D-5814-79B820BA0A58}"/>
              </a:ext>
            </a:extLst>
          </p:cNvPr>
          <p:cNvSpPr txBox="1"/>
          <p:nvPr/>
        </p:nvSpPr>
        <p:spPr>
          <a:xfrm rot="17755365">
            <a:off x="8576954" y="5145034"/>
            <a:ext cx="837929" cy="318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it-IT" sz="1200" dirty="0">
              <a:solidFill>
                <a:srgbClr val="FFFF00"/>
              </a:solidFill>
            </a:endParaRP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9887BBBA-AF2D-5FBD-577F-667FAAF4411A}"/>
              </a:ext>
            </a:extLst>
          </p:cNvPr>
          <p:cNvSpPr txBox="1"/>
          <p:nvPr/>
        </p:nvSpPr>
        <p:spPr>
          <a:xfrm>
            <a:off x="734519" y="6492905"/>
            <a:ext cx="5545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i="1" dirty="0"/>
              <a:t>.</a:t>
            </a:r>
            <a:endParaRPr lang="it-IT" dirty="0"/>
          </a:p>
        </p:txBody>
      </p:sp>
      <p:cxnSp>
        <p:nvCxnSpPr>
          <p:cNvPr id="8" name="Connettore dritto 7">
            <a:extLst>
              <a:ext uri="{FF2B5EF4-FFF2-40B4-BE49-F238E27FC236}">
                <a16:creationId xmlns:a16="http://schemas.microsoft.com/office/drawing/2014/main" id="{E57D8D32-1060-E24A-1235-4CF23E24D19E}"/>
              </a:ext>
            </a:extLst>
          </p:cNvPr>
          <p:cNvCxnSpPr>
            <a:cxnSpLocks/>
          </p:cNvCxnSpPr>
          <p:nvPr/>
        </p:nvCxnSpPr>
        <p:spPr>
          <a:xfrm>
            <a:off x="465052" y="158876"/>
            <a:ext cx="11376487" cy="0"/>
          </a:xfrm>
          <a:prstGeom prst="line">
            <a:avLst/>
          </a:prstGeom>
          <a:ln w="5080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nettore dritto 8">
            <a:extLst>
              <a:ext uri="{FF2B5EF4-FFF2-40B4-BE49-F238E27FC236}">
                <a16:creationId xmlns:a16="http://schemas.microsoft.com/office/drawing/2014/main" id="{4E39AFA8-E4B2-DDCE-C672-2597047E0027}"/>
              </a:ext>
            </a:extLst>
          </p:cNvPr>
          <p:cNvCxnSpPr>
            <a:cxnSpLocks/>
          </p:cNvCxnSpPr>
          <p:nvPr/>
        </p:nvCxnSpPr>
        <p:spPr>
          <a:xfrm>
            <a:off x="467591" y="1003363"/>
            <a:ext cx="11376487" cy="0"/>
          </a:xfrm>
          <a:prstGeom prst="line">
            <a:avLst/>
          </a:prstGeom>
          <a:ln w="50800" cmpd="thinThick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ttangolo 12">
            <a:extLst>
              <a:ext uri="{FF2B5EF4-FFF2-40B4-BE49-F238E27FC236}">
                <a16:creationId xmlns:a16="http://schemas.microsoft.com/office/drawing/2014/main" id="{6C8CFA76-E8FD-AF65-2FB5-4DC1500314B6}"/>
              </a:ext>
            </a:extLst>
          </p:cNvPr>
          <p:cNvSpPr/>
          <p:nvPr/>
        </p:nvSpPr>
        <p:spPr>
          <a:xfrm>
            <a:off x="347921" y="1203360"/>
            <a:ext cx="11805298" cy="3046988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  <a:cs typeface="Courier New"/>
              </a:rPr>
              <a:t>[1] 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R. Lawrence et al.,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Adaptive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thermal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compensation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of test masses in  Advanced LIGO, Class. Quantum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Grav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. 19, 1803 (2003) </a:t>
            </a:r>
          </a:p>
          <a:p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  <a:cs typeface="Courier New"/>
              </a:rPr>
              <a:t>[2] 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The Virgo Collaboration, Advanced Virgo Baseline Design, Virgo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internal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note VIR-0027A-09, (2009).</a:t>
            </a:r>
          </a:p>
          <a:p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  <a:cs typeface="Courier New"/>
              </a:rPr>
              <a:t>[3] 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H. Luek et al., Thermal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correction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of the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radii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of curvature of the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mirrors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for  GEO600, Class. Quantum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Grav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. 21, S985 (2004) </a:t>
            </a:r>
          </a:p>
          <a:p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  <a:cs typeface="Courier New"/>
              </a:rPr>
              <a:t>[4] 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Central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heating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radius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of curvature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correction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(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CHRoCC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) for use in large scale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gravitational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wave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</a:p>
          <a:p>
            <a:r>
              <a:rPr lang="it-IT" sz="1600" dirty="0">
                <a:latin typeface="Book Antiqua" panose="02040602050305030304" pitchFamily="18" charset="0"/>
                <a:cs typeface="Courier New"/>
              </a:rPr>
              <a:t>     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interferometers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, CQG</a:t>
            </a:r>
            <a:r>
              <a:rPr lang="it-IT" sz="1600" dirty="0">
                <a:latin typeface="Book Antiqua" panose="02040602050305030304" pitchFamily="18" charset="0"/>
                <a:ea typeface="+mn-lt"/>
                <a:cs typeface="+mn-lt"/>
              </a:rPr>
              <a:t>, 30(5):055017, 2013</a:t>
            </a:r>
            <a:endParaRPr lang="it-IT" sz="1600" dirty="0">
              <a:latin typeface="Book Antiqua" panose="02040602050305030304" pitchFamily="18" charset="0"/>
              <a:ea typeface="Calibri"/>
              <a:cs typeface="Calibri"/>
            </a:endParaRPr>
          </a:p>
          <a:p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  <a:cs typeface="Courier New"/>
              </a:rPr>
              <a:t>[5] 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Brooks A., Hartmann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Wavefront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Sensors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for Advanced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Gravitational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Wave 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Interferometers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,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Ph.D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.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thesis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, University of </a:t>
            </a:r>
          </a:p>
          <a:p>
            <a:r>
              <a:rPr lang="it-IT" sz="1600" dirty="0">
                <a:latin typeface="Book Antiqua" panose="02040602050305030304" pitchFamily="18" charset="0"/>
                <a:cs typeface="Courier New"/>
              </a:rPr>
              <a:t>      Adelaide, (2007)</a:t>
            </a:r>
            <a:br>
              <a:rPr lang="it-IT" sz="1600" dirty="0">
                <a:latin typeface="Book Antiqua" panose="02040602050305030304" pitchFamily="18" charset="0"/>
                <a:cs typeface="Courier New"/>
              </a:rPr>
            </a:br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  <a:cs typeface="Courier New"/>
              </a:rPr>
              <a:t>[6] 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A. Rocchi et al., Thermal 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effects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 and 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their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 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compensation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 in Advanced Virgo, J. 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Phys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.: Conf. Ser. 363, 012016 (2012) </a:t>
            </a:r>
            <a:endParaRPr lang="en-US" sz="1600" dirty="0">
              <a:latin typeface="Book Antiqua" panose="02040602050305030304" pitchFamily="18" charset="0"/>
              <a:cs typeface="Courier New"/>
            </a:endParaRPr>
          </a:p>
          <a:p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  <a:cs typeface="Courier New"/>
              </a:rPr>
              <a:t>[7] 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I. Nardecchia, Control of optical 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aberrations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 in 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advanced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 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gravitational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 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wave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detectors, PhD Thesis, 2016.</a:t>
            </a:r>
            <a:endParaRPr lang="it-IT" sz="1600" dirty="0">
              <a:latin typeface="Book Antiqua" panose="02040602050305030304" pitchFamily="18" charset="0"/>
            </a:endParaRPr>
          </a:p>
          <a:p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  <a:cs typeface="Courier New"/>
              </a:rPr>
              <a:t>[8] 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L. van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der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Schaaf, K.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Agatsuma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, M. van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Beuzekom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, M.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Gebeyehu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, J. van 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der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Brand, Advanced Virgo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phase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cameras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, J.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Phys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.: </a:t>
            </a:r>
          </a:p>
          <a:p>
            <a:r>
              <a:rPr lang="it-IT" sz="1600" dirty="0">
                <a:latin typeface="Book Antiqua" panose="02040602050305030304" pitchFamily="18" charset="0"/>
                <a:cs typeface="Courier New"/>
              </a:rPr>
              <a:t>     Conf. Ser. 718 </a:t>
            </a:r>
            <a:r>
              <a:rPr lang="it-IT" sz="1600" dirty="0">
                <a:latin typeface="Book Antiqua" panose="02040602050305030304" pitchFamily="18" charset="0"/>
                <a:cs typeface="Courier New" panose="02070309020205020404" pitchFamily="49" charset="0"/>
              </a:rPr>
              <a:t> 072008 (2016)</a:t>
            </a:r>
          </a:p>
          <a:p>
            <a:r>
              <a:rPr lang="it-IT" sz="1600" dirty="0">
                <a:solidFill>
                  <a:srgbClr val="0432FF"/>
                </a:solidFill>
                <a:latin typeface="Book Antiqua" panose="02040602050305030304" pitchFamily="18" charset="0"/>
                <a:cs typeface="Courier New"/>
              </a:rPr>
              <a:t>[9]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David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Voelz,Computational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 Fourier </a:t>
            </a:r>
            <a:r>
              <a:rPr lang="it-IT" sz="1600" dirty="0" err="1">
                <a:latin typeface="Book Antiqua" panose="02040602050305030304" pitchFamily="18" charset="0"/>
                <a:cs typeface="Courier New"/>
              </a:rPr>
              <a:t>Optics</a:t>
            </a:r>
            <a:r>
              <a:rPr lang="it-IT" sz="1600" dirty="0">
                <a:latin typeface="Book Antiqua" panose="02040602050305030304" pitchFamily="18" charset="0"/>
                <a:cs typeface="Courier New"/>
              </a:rPr>
              <a:t>, SPIE press</a:t>
            </a:r>
            <a:endParaRPr lang="it-IT" sz="1600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4931016"/>
      </p:ext>
    </p:extLst>
  </p:cSld>
  <p:clrMapOvr>
    <a:masterClrMapping/>
  </p:clrMapOvr>
</p:sld>
</file>

<file path=ppt/theme/theme1.xml><?xml version="1.0" encoding="utf-8"?>
<a:theme xmlns:a="http://schemas.openxmlformats.org/drawingml/2006/main" name="1_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F9EDF9256DEA7B44AFFBF8EF2A4B4C61" ma:contentTypeVersion="18" ma:contentTypeDescription="Creare un nuovo documento." ma:contentTypeScope="" ma:versionID="19abfcf7d31bc8a36d44ed6d31bf5a8c">
  <xsd:schema xmlns:xsd="http://www.w3.org/2001/XMLSchema" xmlns:xs="http://www.w3.org/2001/XMLSchema" xmlns:p="http://schemas.microsoft.com/office/2006/metadata/properties" xmlns:ns2="89c62838-1a77-4103-8349-aef6f1e20ead" xmlns:ns3="c3910b67-b669-4239-9c58-d32e6f361a91" targetNamespace="http://schemas.microsoft.com/office/2006/metadata/properties" ma:root="true" ma:fieldsID="1751e1b01ee85a93b33969e0113c9613" ns2:_="" ns3:_="">
    <xsd:import namespace="89c62838-1a77-4103-8349-aef6f1e20ead"/>
    <xsd:import namespace="c3910b67-b669-4239-9c58-d32e6f361a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9c62838-1a77-4103-8349-aef6f1e20ea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Tag immagine" ma:readOnly="false" ma:fieldId="{5cf76f15-5ced-4ddc-b409-7134ff3c332f}" ma:taxonomyMulti="true" ma:sspId="5655b07b-e106-434b-8e42-295331486e4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3910b67-b669-4239-9c58-d32e6f361a91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Condiviso con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Condiviso con dettagli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f158b862-3953-4c18-82c9-7954a75ca9c5}" ma:internalName="TaxCatchAll" ma:showField="CatchAllData" ma:web="c3910b67-b669-4239-9c58-d32e6f361a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i contenuto"/>
        <xsd:element ref="dc:title" minOccurs="0" maxOccurs="1" ma:index="4" ma:displayName="Tito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3910b67-b669-4239-9c58-d32e6f361a91" xsi:nil="true"/>
    <lcf76f155ced4ddcb4097134ff3c332f xmlns="89c62838-1a77-4103-8349-aef6f1e20ea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D6DA4F18-0E89-40B0-835C-C7231CFA160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9c62838-1a77-4103-8349-aef6f1e20ead"/>
    <ds:schemaRef ds:uri="c3910b67-b669-4239-9c58-d32e6f361a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B7046D7-4BA3-417C-94FB-3163097FE48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2D1F4EE-D5E9-4313-90CB-F00EDD69C543}">
  <ds:schemaRefs>
    <ds:schemaRef ds:uri="89c62838-1a77-4103-8349-aef6f1e20ead"/>
    <ds:schemaRef ds:uri="c3910b67-b669-4239-9c58-d32e6f361a91"/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45373</TotalTime>
  <Words>3621</Words>
  <Application>Microsoft Macintosh PowerPoint</Application>
  <PresentationFormat>Widescreen</PresentationFormat>
  <Paragraphs>777</Paragraphs>
  <Slides>41</Slides>
  <Notes>39</Notes>
  <HiddenSlides>0</HiddenSlides>
  <MMClips>2</MMClips>
  <ScaleCrop>false</ScaleCrop>
  <HeadingPairs>
    <vt:vector size="6" baseType="variant">
      <vt:variant>
        <vt:lpstr>Caratteri utilizzati</vt:lpstr>
      </vt:variant>
      <vt:variant>
        <vt:i4>12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41</vt:i4>
      </vt:variant>
    </vt:vector>
  </HeadingPairs>
  <TitlesOfParts>
    <vt:vector size="54" baseType="lpstr">
      <vt:lpstr>Cambria Math</vt:lpstr>
      <vt:lpstr>Calibri</vt:lpstr>
      <vt:lpstr>Courier</vt:lpstr>
      <vt:lpstr>Font di sistema regolare</vt:lpstr>
      <vt:lpstr>-webkit-standard</vt:lpstr>
      <vt:lpstr>Times New Roman</vt:lpstr>
      <vt:lpstr>Calibri Light</vt:lpstr>
      <vt:lpstr>Cambria</vt:lpstr>
      <vt:lpstr>Book Antiqua</vt:lpstr>
      <vt:lpstr>Courier New</vt:lpstr>
      <vt:lpstr>Cinzel</vt:lpstr>
      <vt:lpstr>Arial</vt:lpstr>
      <vt:lpstr>1_Tema di Office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Thermal effects and TCS</dc:title>
  <dc:creator>ilaria nardecchia</dc:creator>
  <cp:lastModifiedBy>Ilaria Nardecchia</cp:lastModifiedBy>
  <cp:revision>956</cp:revision>
  <cp:lastPrinted>2019-09-25T11:09:52Z</cp:lastPrinted>
  <dcterms:created xsi:type="dcterms:W3CDTF">2019-09-17T08:16:23Z</dcterms:created>
  <dcterms:modified xsi:type="dcterms:W3CDTF">2026-05-25T10:14:55Z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0x010100F9EDF9256DEA7B44AFFBF8EF2A4B4C61</vt:lpwstr>
  </property>
  <property fmtid="{D5CDD505-2E9C-101B-9397-08002B2CF9AE}" pid="3" name="MediaServiceImageTags">
    <vt:lpwstr/>
  </property>
</Properties>
</file>